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media/image19.jpg" ContentType="image/jpeg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media/image28.jpg" ContentType="image/jpeg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media/image44.jpg" ContentType="image/jpeg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media/image50.jpg" ContentType="image/jpeg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media/image59.jpg" ContentType="image/jpeg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658" r:id="rId2"/>
    <p:sldId id="750" r:id="rId3"/>
    <p:sldId id="747" r:id="rId4"/>
    <p:sldId id="732" r:id="rId5"/>
    <p:sldId id="748" r:id="rId6"/>
    <p:sldId id="737" r:id="rId7"/>
    <p:sldId id="739" r:id="rId8"/>
    <p:sldId id="738" r:id="rId9"/>
    <p:sldId id="733" r:id="rId10"/>
    <p:sldId id="751" r:id="rId11"/>
    <p:sldId id="730" r:id="rId12"/>
    <p:sldId id="740" r:id="rId13"/>
    <p:sldId id="749" r:id="rId14"/>
    <p:sldId id="743" r:id="rId15"/>
    <p:sldId id="742" r:id="rId16"/>
    <p:sldId id="744" r:id="rId17"/>
    <p:sldId id="752" r:id="rId18"/>
    <p:sldId id="753" r:id="rId19"/>
  </p:sldIdLst>
  <p:sldSz cx="12192000" cy="6858000"/>
  <p:notesSz cx="7104063" cy="10234613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113" userDrawn="1">
          <p15:clr>
            <a:srgbClr val="A4A3A4"/>
          </p15:clr>
        </p15:guide>
        <p15:guide id="3" orient="horz" pos="3793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469">
          <p15:clr>
            <a:srgbClr val="A4A3A4"/>
          </p15:clr>
        </p15:guide>
        <p15:guide id="7" pos="6970" userDrawn="1">
          <p15:clr>
            <a:srgbClr val="A4A3A4"/>
          </p15:clr>
        </p15:guide>
        <p15:guide id="8" pos="3840">
          <p15:clr>
            <a:srgbClr val="A4A3A4"/>
          </p15:clr>
        </p15:guide>
        <p15:guide id="9" orient="horz" pos="17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ünner, Nadine" initials="GN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5"/>
    <a:srgbClr val="7D879B"/>
    <a:srgbClr val="4B5564"/>
    <a:srgbClr val="0055BE"/>
    <a:srgbClr val="0055F5"/>
    <a:srgbClr val="003C7D"/>
    <a:srgbClr val="4AAC00"/>
    <a:srgbClr val="6EACD8"/>
    <a:srgbClr val="F69400"/>
    <a:srgbClr val="9FA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3" autoAdjust="0"/>
    <p:restoredTop sz="95682" autoAdjust="0"/>
  </p:normalViewPr>
  <p:slideViewPr>
    <p:cSldViewPr>
      <p:cViewPr>
        <p:scale>
          <a:sx n="75" d="100"/>
          <a:sy n="75" d="100"/>
        </p:scale>
        <p:origin x="54" y="-144"/>
      </p:cViewPr>
      <p:guideLst>
        <p:guide orient="horz" pos="3113"/>
        <p:guide orient="horz" pos="3793"/>
        <p:guide orient="horz" pos="981"/>
        <p:guide pos="166"/>
        <p:guide pos="7469"/>
        <p:guide pos="6970"/>
        <p:guide pos="3840"/>
        <p:guide orient="horz" pos="17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6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1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0AD6230-35D5-4CDF-8FAD-B5EAC575EF9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AA2A421-727C-49B1-A098-B7277550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0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2A421-727C-49B1-A098-B727755037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06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07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2A421-727C-49B1-A098-B727755037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1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1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37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1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1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1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29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121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1419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2A421-727C-49B1-A098-B727755037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32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11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1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71525"/>
            <a:ext cx="6818313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56C73-BD21-4404-85A2-315EDD6E63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slide" Target="../slides/slide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k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2000518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8"/>
            <a:ext cx="121928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000" y="810000"/>
            <a:ext cx="8932800" cy="1107996"/>
          </a:xfrm>
          <a:noFill/>
        </p:spPr>
        <p:txBody>
          <a:bodyPr anchor="t" anchorCtr="0"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Concise title </a:t>
            </a:r>
            <a:br>
              <a:rPr lang="en-US" dirty="0"/>
            </a:br>
            <a:r>
              <a:rPr lang="en-US" dirty="0"/>
              <a:t>for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2000" y="1990801"/>
            <a:ext cx="8932800" cy="276999"/>
          </a:xfrm>
          <a:noFill/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Additional subline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2000" y="2710801"/>
            <a:ext cx="8932800" cy="430887"/>
          </a:xfrm>
          <a:noFill/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180000" indent="0">
              <a:buNone/>
              <a:defRPr sz="1400">
                <a:solidFill>
                  <a:schemeClr val="bg1"/>
                </a:solidFill>
              </a:defRPr>
            </a:lvl2pPr>
            <a:lvl3pPr marL="360000" indent="0">
              <a:buNone/>
              <a:defRPr sz="1400">
                <a:solidFill>
                  <a:schemeClr val="bg1"/>
                </a:solidFill>
              </a:defRPr>
            </a:lvl3pPr>
            <a:lvl4pPr marL="540000" indent="0">
              <a:buNone/>
              <a:defRPr sz="1400">
                <a:solidFill>
                  <a:schemeClr val="bg1"/>
                </a:solidFill>
              </a:defRPr>
            </a:lvl4pPr>
            <a:lvl5pPr marL="7200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 |  Name of speaker</a:t>
            </a:r>
            <a:br>
              <a:rPr lang="en-US" dirty="0"/>
            </a:br>
            <a:r>
              <a:rPr lang="en-US" dirty="0"/>
              <a:t>Sender: </a:t>
            </a:r>
            <a:r>
              <a:rPr lang="en-US" dirty="0" err="1"/>
              <a:t>thyssenkrupp</a:t>
            </a:r>
            <a:r>
              <a:rPr lang="en-US" dirty="0"/>
              <a:t> + BA (optional additional management structure/not legal entity)</a:t>
            </a:r>
          </a:p>
        </p:txBody>
      </p:sp>
    </p:spTree>
    <p:extLst>
      <p:ext uri="{BB962C8B-B14F-4D97-AF65-F5344CB8AC3E}">
        <p14:creationId xmlns:p14="http://schemas.microsoft.com/office/powerpoint/2010/main" val="346316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000" y="259200"/>
            <a:ext cx="3527752" cy="338554"/>
          </a:xfrm>
        </p:spPr>
        <p:txBody>
          <a:bodyPr/>
          <a:lstStyle/>
          <a:p>
            <a:r>
              <a:rPr lang="en-US" dirty="0"/>
              <a:t>Headline for max two lines </a:t>
            </a:r>
            <a:r>
              <a:rPr lang="en-US" dirty="0" err="1"/>
              <a:t>tk</a:t>
            </a:r>
            <a:r>
              <a:rPr lang="en-US" dirty="0"/>
              <a:t> Brand Blue (Subline one line only 18 </a:t>
            </a:r>
            <a:r>
              <a:rPr lang="en-US" dirty="0" err="1"/>
              <a:t>pt</a:t>
            </a:r>
            <a:r>
              <a:rPr lang="en-US" dirty="0"/>
              <a:t> grey)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1" y="1484785"/>
            <a:ext cx="3527752" cy="25922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0"/>
            <a:r>
              <a:rPr lang="de-DE" dirty="0"/>
              <a:t>Zweite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336000" y="4292600"/>
            <a:ext cx="3527752" cy="1730016"/>
          </a:xfrm>
        </p:spPr>
        <p:txBody>
          <a:bodyPr/>
          <a:lstStyle>
            <a:lvl1pPr marL="0" indent="0">
              <a:buNone/>
              <a:defRPr/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/>
          </p:nvPr>
        </p:nvSpPr>
        <p:spPr>
          <a:xfrm>
            <a:off x="4216866" y="1"/>
            <a:ext cx="7967662" cy="685800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85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6000" y="259200"/>
            <a:ext cx="11520000" cy="355354"/>
          </a:xfrm>
        </p:spPr>
        <p:txBody>
          <a:bodyPr lIns="0" tIns="0" rIns="0" bIns="0"/>
          <a:lstStyle>
            <a:lvl1pPr>
              <a:defRPr sz="2309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585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28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k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878225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8"/>
            <a:ext cx="121928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2000" y="810000"/>
            <a:ext cx="8932800" cy="1107996"/>
          </a:xfrm>
          <a:noFill/>
        </p:spPr>
        <p:txBody>
          <a:bodyPr anchor="t" anchorCtr="0"/>
          <a:lstStyle>
            <a:lvl1pPr>
              <a:defRPr sz="3600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en-US" dirty="0"/>
              <a:t>Concise title </a:t>
            </a:r>
            <a:br>
              <a:rPr lang="en-US" dirty="0"/>
            </a:br>
            <a:r>
              <a:rPr lang="en-US" dirty="0"/>
              <a:t>for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2000" y="1990801"/>
            <a:ext cx="8932800" cy="276999"/>
          </a:xfrm>
          <a:noFill/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Additional subline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2000" y="2710801"/>
            <a:ext cx="8932800" cy="430887"/>
          </a:xfrm>
          <a:noFill/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accent5"/>
                </a:solidFill>
              </a:defRPr>
            </a:lvl1pPr>
            <a:lvl2pPr marL="180000" indent="0">
              <a:buNone/>
              <a:defRPr sz="1400">
                <a:solidFill>
                  <a:schemeClr val="bg1"/>
                </a:solidFill>
              </a:defRPr>
            </a:lvl2pPr>
            <a:lvl3pPr marL="360000" indent="0">
              <a:buNone/>
              <a:defRPr sz="1400">
                <a:solidFill>
                  <a:schemeClr val="bg1"/>
                </a:solidFill>
              </a:defRPr>
            </a:lvl3pPr>
            <a:lvl4pPr marL="540000" indent="0">
              <a:buNone/>
              <a:defRPr sz="1400">
                <a:solidFill>
                  <a:schemeClr val="bg1"/>
                </a:solidFill>
              </a:defRPr>
            </a:lvl4pPr>
            <a:lvl5pPr marL="7200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 |  Name of speaker</a:t>
            </a:r>
            <a:br>
              <a:rPr lang="en-US" dirty="0"/>
            </a:br>
            <a:r>
              <a:rPr lang="en-US" dirty="0"/>
              <a:t>Sender: </a:t>
            </a:r>
            <a:r>
              <a:rPr lang="en-US" dirty="0" err="1"/>
              <a:t>thyssenkrupp</a:t>
            </a:r>
            <a:r>
              <a:rPr lang="en-US" dirty="0"/>
              <a:t> + BA (optional additional management structure/not legal entity)</a:t>
            </a:r>
          </a:p>
        </p:txBody>
      </p:sp>
    </p:spTree>
    <p:extLst>
      <p:ext uri="{BB962C8B-B14F-4D97-AF65-F5344CB8AC3E}">
        <p14:creationId xmlns:p14="http://schemas.microsoft.com/office/powerpoint/2010/main" val="5022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k_title 1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5" y="0"/>
            <a:ext cx="12212001" cy="6858000"/>
          </a:xfrm>
          <a:prstGeom prst="rect">
            <a:avLst/>
          </a:prstGeom>
        </p:spPr>
      </p:pic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183376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5" name="Слайд think-cell" r:id="rId5" imgW="270" imgH="270" progId="TCLayout.ActiveDocument.1">
                  <p:embed/>
                </p:oleObj>
              </mc:Choice>
              <mc:Fallback>
                <p:oleObj name="Слайд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51803"/>
            <a:ext cx="11660083" cy="27252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1999" y="5302801"/>
            <a:ext cx="8995200" cy="430887"/>
          </a:xfrm>
          <a:noFill/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180000" indent="0">
              <a:buNone/>
              <a:defRPr sz="1400">
                <a:solidFill>
                  <a:schemeClr val="bg1"/>
                </a:solidFill>
              </a:defRPr>
            </a:lvl2pPr>
            <a:lvl3pPr marL="360000" indent="0">
              <a:buNone/>
              <a:defRPr sz="1400">
                <a:solidFill>
                  <a:schemeClr val="bg1"/>
                </a:solidFill>
              </a:defRPr>
            </a:lvl3pPr>
            <a:lvl4pPr marL="540000" indent="0">
              <a:buNone/>
              <a:defRPr sz="1400">
                <a:solidFill>
                  <a:schemeClr val="bg1"/>
                </a:solidFill>
              </a:defRPr>
            </a:lvl4pPr>
            <a:lvl5pPr marL="7200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 |  Name of speaker</a:t>
            </a:r>
            <a:br>
              <a:rPr lang="en-US" dirty="0"/>
            </a:br>
            <a:r>
              <a:rPr lang="en-US" dirty="0"/>
              <a:t>Sender: </a:t>
            </a:r>
            <a:r>
              <a:rPr lang="en-US" dirty="0" err="1"/>
              <a:t>thyssenkrupp</a:t>
            </a:r>
            <a:r>
              <a:rPr lang="en-US" dirty="0"/>
              <a:t> + BA (optional additional management structure/not legal entity)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000" y="4870801"/>
            <a:ext cx="8995200" cy="249299"/>
          </a:xfrm>
          <a:noFill/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Additional subline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2000" y="4035601"/>
            <a:ext cx="8995200" cy="830997"/>
          </a:xfrm>
          <a:noFill/>
        </p:spPr>
        <p:txBody>
          <a:bodyPr anchor="t" anchorCtr="0"/>
          <a:lstStyle>
            <a:lvl1pPr>
              <a:lnSpc>
                <a:spcPct val="90000"/>
              </a:lnSpc>
              <a:defRPr sz="3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Concise </a:t>
            </a:r>
            <a:br>
              <a:rPr lang="en-US" dirty="0"/>
            </a:br>
            <a:r>
              <a:rPr lang="en-US" dirty="0"/>
              <a:t>title for presentation</a:t>
            </a:r>
          </a:p>
        </p:txBody>
      </p:sp>
    </p:spTree>
    <p:extLst>
      <p:ext uri="{BB962C8B-B14F-4D97-AF65-F5344CB8AC3E}">
        <p14:creationId xmlns:p14="http://schemas.microsoft.com/office/powerpoint/2010/main" val="74978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k_title 3 stri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9956988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95" name="Picture 675" descr="C:\Users\zhukov02\Dropbox\Thyssenkrupp-MEDIA\Files\Media\Image\Simplyciry\2017-07-ЖК Митино\900px\IMG_1790 copy (1)_enfuse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5"/>
          <a:stretch/>
        </p:blipFill>
        <p:spPr bwMode="auto">
          <a:xfrm>
            <a:off x="0" y="-315416"/>
            <a:ext cx="12192000" cy="7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8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184" y="4623856"/>
            <a:ext cx="11527200" cy="171429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1" y="684864"/>
            <a:ext cx="3235466" cy="621612"/>
          </a:xfrm>
          <a:solidFill>
            <a:schemeClr val="accent5"/>
          </a:solidFill>
        </p:spPr>
        <p:txBody>
          <a:bodyPr wrap="none" lIns="648000" tIns="79200" rIns="648000" bIns="79200" anchor="b">
            <a:spAutoFit/>
          </a:bodyPr>
          <a:lstStyle>
            <a:lvl1pPr>
              <a:defRPr sz="3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Concise title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1379664"/>
            <a:ext cx="3812231" cy="621612"/>
          </a:xfrm>
          <a:solidFill>
            <a:schemeClr val="accent5"/>
          </a:solidFill>
        </p:spPr>
        <p:txBody>
          <a:bodyPr wrap="none" lIns="648000" tIns="79200" rIns="648000" bIns="79200">
            <a:spAutoFit/>
          </a:bodyPr>
          <a:lstStyle>
            <a:lvl1pPr marL="0" indent="0" algn="l">
              <a:buNone/>
              <a:defRPr sz="30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for presentation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074464"/>
            <a:ext cx="7675468" cy="634456"/>
          </a:xfrm>
          <a:solidFill>
            <a:schemeClr val="accent5"/>
          </a:solidFill>
        </p:spPr>
        <p:txBody>
          <a:bodyPr wrap="none" lIns="648000" tIns="100800" rIns="648000" bIns="10080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180000" indent="0">
              <a:buNone/>
              <a:defRPr sz="1400">
                <a:solidFill>
                  <a:schemeClr val="bg1"/>
                </a:solidFill>
              </a:defRPr>
            </a:lvl2pPr>
            <a:lvl3pPr marL="360000" indent="0">
              <a:buNone/>
              <a:defRPr sz="1400">
                <a:solidFill>
                  <a:schemeClr val="bg1"/>
                </a:solidFill>
              </a:defRPr>
            </a:lvl3pPr>
            <a:lvl4pPr marL="540000" indent="0">
              <a:buNone/>
              <a:defRPr sz="1400">
                <a:solidFill>
                  <a:schemeClr val="bg1"/>
                </a:solidFill>
              </a:defRPr>
            </a:lvl4pPr>
            <a:lvl5pPr marL="7200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 |  Name of speaker</a:t>
            </a:r>
            <a:br>
              <a:rPr lang="en-US" dirty="0"/>
            </a:br>
            <a:r>
              <a:rPr lang="en-US" dirty="0"/>
              <a:t>Sender: </a:t>
            </a:r>
            <a:r>
              <a:rPr lang="en-US" dirty="0" err="1"/>
              <a:t>thyssenkrupp</a:t>
            </a:r>
            <a:r>
              <a:rPr lang="en-US" dirty="0"/>
              <a:t> + BA (optional additional management structure/not legal entity)</a:t>
            </a:r>
          </a:p>
        </p:txBody>
      </p:sp>
    </p:spTree>
    <p:extLst>
      <p:ext uri="{BB962C8B-B14F-4D97-AF65-F5344CB8AC3E}">
        <p14:creationId xmlns:p14="http://schemas.microsoft.com/office/powerpoint/2010/main" val="27631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328581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000" y="259200"/>
            <a:ext cx="11520000" cy="3385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Headline max. two-line 22 </a:t>
            </a:r>
            <a:r>
              <a:rPr lang="en-US" dirty="0" err="1"/>
              <a:t>pt</a:t>
            </a:r>
            <a:r>
              <a:rPr lang="en-US" dirty="0"/>
              <a:t> </a:t>
            </a:r>
            <a:r>
              <a:rPr lang="en-US" dirty="0" err="1"/>
              <a:t>tk</a:t>
            </a:r>
            <a:r>
              <a:rPr lang="en-US" dirty="0"/>
              <a:t> Brand Blue (subline one-line 18 </a:t>
            </a:r>
            <a:r>
              <a:rPr lang="en-US" dirty="0" err="1"/>
              <a:t>pt</a:t>
            </a:r>
            <a:r>
              <a:rPr lang="en-US" dirty="0"/>
              <a:t> gray)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9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headline + tex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 for max two lines </a:t>
            </a:r>
            <a:r>
              <a:rPr lang="en-US" dirty="0" err="1"/>
              <a:t>tk</a:t>
            </a:r>
            <a:r>
              <a:rPr lang="en-US" dirty="0"/>
              <a:t> Brand Blue (Subline one line only 18 </a:t>
            </a:r>
            <a:r>
              <a:rPr lang="en-US" dirty="0" err="1"/>
              <a:t>pt</a:t>
            </a:r>
            <a:r>
              <a:rPr lang="en-US" dirty="0"/>
              <a:t> grey)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1200" y="1522799"/>
            <a:ext cx="5519973" cy="4536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4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k_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6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k_headline + tex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1034815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3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000" y="259200"/>
            <a:ext cx="11520000" cy="33855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max. two-line 22 </a:t>
            </a:r>
            <a:r>
              <a:rPr lang="en-US" dirty="0" err="1"/>
              <a:t>pt</a:t>
            </a:r>
            <a:r>
              <a:rPr lang="en-US" dirty="0"/>
              <a:t> </a:t>
            </a:r>
            <a:r>
              <a:rPr lang="en-US" dirty="0" err="1"/>
              <a:t>tk</a:t>
            </a:r>
            <a:r>
              <a:rPr lang="en-US" dirty="0"/>
              <a:t> Brand Blue (subline one-line 18 </a:t>
            </a:r>
            <a:r>
              <a:rPr lang="en-US" dirty="0" err="1"/>
              <a:t>pt</a:t>
            </a:r>
            <a:r>
              <a:rPr lang="en-US" dirty="0"/>
              <a:t> gray)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TextBox 7"/>
          <p:cNvSpPr txBox="1"/>
          <p:nvPr userDrawn="1"/>
        </p:nvSpPr>
        <p:spPr>
          <a:xfrm>
            <a:off x="335999" y="6541200"/>
            <a:ext cx="336000" cy="1116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94159-020E-4050-A07E-D2CBBD4BC98F}" type="slidenum">
              <a:rPr lang="en-US" sz="800" smtClean="0">
                <a:solidFill>
                  <a:schemeClr val="bg1"/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/>
          <p:nvPr userDrawn="1"/>
        </p:nvSpPr>
        <p:spPr>
          <a:xfrm>
            <a:off x="624000" y="6541200"/>
            <a:ext cx="10416000" cy="1116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schemeClr val="bg1"/>
                </a:solidFill>
              </a:rPr>
              <a:t>Februar</a:t>
            </a:r>
            <a:r>
              <a:rPr lang="en-US" sz="800" dirty="0">
                <a:solidFill>
                  <a:schemeClr val="bg1"/>
                </a:solidFill>
              </a:rPr>
              <a:t> 2019 |  Introducing  |  name of speaker (fill in as usual</a:t>
            </a:r>
            <a:r>
              <a:rPr lang="en-US" sz="800" baseline="0" dirty="0">
                <a:solidFill>
                  <a:schemeClr val="bg1"/>
                </a:solidFill>
              </a:rPr>
              <a:t> via first master slide)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/>
          <p:nvPr userDrawn="1"/>
        </p:nvSpPr>
        <p:spPr>
          <a:xfrm>
            <a:off x="336000" y="6407290"/>
            <a:ext cx="107040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bg1"/>
                </a:solidFill>
              </a:rPr>
              <a:t>thyssenkrupp Elevator</a:t>
            </a:r>
          </a:p>
        </p:txBody>
      </p:sp>
      <p:pic>
        <p:nvPicPr>
          <p:cNvPr id="10" name="Grafik 11">
            <a:hlinkClick r:id="rId6" action="ppaction://hlinksldjump"/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7167" y="6066000"/>
            <a:ext cx="826231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k_headlin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for max two lines </a:t>
            </a:r>
            <a:r>
              <a:rPr lang="en-US" dirty="0" err="1"/>
              <a:t>tk</a:t>
            </a:r>
            <a:r>
              <a:rPr lang="en-US" dirty="0"/>
              <a:t> Brand Blue (Subline one line only 18 </a:t>
            </a:r>
            <a:r>
              <a:rPr lang="en-US" dirty="0" err="1"/>
              <a:t>pt</a:t>
            </a:r>
            <a:r>
              <a:rPr lang="en-US" dirty="0"/>
              <a:t> grey)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35999" y="6541200"/>
            <a:ext cx="336000" cy="1116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94159-020E-4050-A07E-D2CBBD4BC98F}" type="slidenum">
              <a:rPr lang="en-US" sz="800" smtClean="0">
                <a:solidFill>
                  <a:schemeClr val="bg1"/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9"/>
          <p:cNvSpPr txBox="1"/>
          <p:nvPr userDrawn="1"/>
        </p:nvSpPr>
        <p:spPr>
          <a:xfrm>
            <a:off x="624000" y="6541200"/>
            <a:ext cx="10416000" cy="1116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schemeClr val="bg1"/>
                </a:solidFill>
              </a:rPr>
              <a:t>Februar</a:t>
            </a:r>
            <a:r>
              <a:rPr lang="en-US" sz="800" dirty="0">
                <a:solidFill>
                  <a:schemeClr val="bg1"/>
                </a:solidFill>
              </a:rPr>
              <a:t> 2019 |  Introducing  |  name of speaker (fill in as usual</a:t>
            </a:r>
            <a:r>
              <a:rPr lang="en-US" sz="800" baseline="0" dirty="0">
                <a:solidFill>
                  <a:schemeClr val="bg1"/>
                </a:solidFill>
              </a:rPr>
              <a:t> via first master slide)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3"/>
          <p:cNvSpPr/>
          <p:nvPr userDrawn="1"/>
        </p:nvSpPr>
        <p:spPr>
          <a:xfrm>
            <a:off x="336000" y="6407290"/>
            <a:ext cx="107040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bg1"/>
                </a:solidFill>
              </a:rPr>
              <a:t>thyssenkrupp Elevator</a:t>
            </a:r>
          </a:p>
        </p:txBody>
      </p:sp>
      <p:pic>
        <p:nvPicPr>
          <p:cNvPr id="7" name="Grafik 11">
            <a:hlinkClick r:id="rId2" action="ppaction://hlinksldjump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7167" y="6066000"/>
            <a:ext cx="826231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slide" Target="../slides/slide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99112695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9" name="Слайд think-cell" r:id="rId16" imgW="270" imgH="270" progId="TCLayout.ActiveDocument.1">
                  <p:embed/>
                </p:oleObj>
              </mc:Choice>
              <mc:Fallback>
                <p:oleObj name="Слайд think-cell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000" y="1522799"/>
            <a:ext cx="11520000" cy="45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999" y="6541200"/>
            <a:ext cx="336000" cy="1116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94159-020E-4050-A07E-D2CBBD4BC98F}" type="slidenum">
              <a:rPr lang="en-US" sz="800" smtClean="0">
                <a:solidFill>
                  <a:schemeClr val="bg2"/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  <p:pic>
        <p:nvPicPr>
          <p:cNvPr id="12" name="Grafik 11">
            <a:hlinkClick r:id="rId18" action="ppaction://hlinksldjump"/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7167" y="6066000"/>
            <a:ext cx="826232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4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63" r:id="rId6"/>
    <p:sldLayoutId id="2147483698" r:id="rId7"/>
    <p:sldLayoutId id="2147483666" r:id="rId8"/>
    <p:sldLayoutId id="2147483664" r:id="rId9"/>
    <p:sldLayoutId id="2147483697" r:id="rId10"/>
    <p:sldLayoutId id="2147483699" r:id="rId11"/>
    <p:sldLayoutId id="214748370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200" kern="1200">
          <a:solidFill>
            <a:schemeClr val="accent5"/>
          </a:solidFill>
          <a:latin typeface="+mn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25.xml"/><Relationship Id="rId7" Type="http://schemas.openxmlformats.org/officeDocument/2006/relationships/image" Target="../media/image13.emf"/><Relationship Id="rId2" Type="http://schemas.openxmlformats.org/officeDocument/2006/relationships/tags" Target="../tags/tag24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0.xml"/><Relationship Id="rId10" Type="http://schemas.openxmlformats.org/officeDocument/2006/relationships/hyperlink" Target="https://tours.thyssenkrupp-elevator.media/tours/simplycity-100-cabin.html" TargetMode="Externa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jpeg"/><Relationship Id="rId2" Type="http://schemas.openxmlformats.org/officeDocument/2006/relationships/tags" Target="../tags/tag2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22.jpeg"/><Relationship Id="rId3" Type="http://schemas.openxmlformats.org/officeDocument/2006/relationships/tags" Target="../tags/tag28.xml"/><Relationship Id="rId7" Type="http://schemas.openxmlformats.org/officeDocument/2006/relationships/image" Target="../media/image13.emf"/><Relationship Id="rId12" Type="http://schemas.openxmlformats.org/officeDocument/2006/relationships/image" Target="../media/image21.jpeg"/><Relationship Id="rId2" Type="http://schemas.openxmlformats.org/officeDocument/2006/relationships/tags" Target="../tags/tag2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0.jpe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19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28.jpg"/><Relationship Id="rId3" Type="http://schemas.openxmlformats.org/officeDocument/2006/relationships/tags" Target="../tags/tag30.xml"/><Relationship Id="rId7" Type="http://schemas.openxmlformats.org/officeDocument/2006/relationships/image" Target="../media/image13.emf"/><Relationship Id="rId12" Type="http://schemas.openxmlformats.org/officeDocument/2006/relationships/image" Target="../media/image27.jpeg"/><Relationship Id="rId2" Type="http://schemas.openxmlformats.org/officeDocument/2006/relationships/tags" Target="../tags/tag29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6.jpe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33.png"/><Relationship Id="rId3" Type="http://schemas.openxmlformats.org/officeDocument/2006/relationships/tags" Target="../tags/tag32.xml"/><Relationship Id="rId7" Type="http://schemas.openxmlformats.org/officeDocument/2006/relationships/image" Target="../media/image13.emf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31.xml"/><Relationship Id="rId16" Type="http://schemas.openxmlformats.org/officeDocument/2006/relationships/image" Target="../media/image36.jpeg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1.png"/><Relationship Id="rId5" Type="http://schemas.openxmlformats.org/officeDocument/2006/relationships/notesSlide" Target="../notesSlides/notesSlide14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tags" Target="../tags/tag34.xml"/><Relationship Id="rId7" Type="http://schemas.openxmlformats.org/officeDocument/2006/relationships/image" Target="../media/image13.emf"/><Relationship Id="rId2" Type="http://schemas.openxmlformats.org/officeDocument/2006/relationships/tags" Target="../tags/tag33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53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36.xml"/><Relationship Id="rId7" Type="http://schemas.openxmlformats.org/officeDocument/2006/relationships/image" Target="../media/image13.emf"/><Relationship Id="rId12" Type="http://schemas.openxmlformats.org/officeDocument/2006/relationships/image" Target="../media/image58.png"/><Relationship Id="rId2" Type="http://schemas.openxmlformats.org/officeDocument/2006/relationships/tags" Target="../tags/tag35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57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56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tags" Target="../tags/tag38.xml"/><Relationship Id="rId7" Type="http://schemas.openxmlformats.org/officeDocument/2006/relationships/image" Target="../media/image13.emf"/><Relationship Id="rId2" Type="http://schemas.openxmlformats.org/officeDocument/2006/relationships/tags" Target="../tags/tag3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5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0.xml"/><Relationship Id="rId9" Type="http://schemas.openxmlformats.org/officeDocument/2006/relationships/hyperlink" Target="https://tours.thyssenkrupp-elevator.media/tours/life-mitinskaya-ecopark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yssenkrupp-elevator.ru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novosibirsk@thyssenkrupp-elevator.ru" TargetMode="External"/><Relationship Id="rId5" Type="http://schemas.openxmlformats.org/officeDocument/2006/relationships/hyperlink" Target="mailto:ekaterinburg@thyssenkrupp-elevator.ru" TargetMode="External"/><Relationship Id="rId4" Type="http://schemas.openxmlformats.org/officeDocument/2006/relationships/hyperlink" Target="mailto:sales@tk-e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.jp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tags" Target="../tags/tag12.xml"/><Relationship Id="rId7" Type="http://schemas.openxmlformats.org/officeDocument/2006/relationships/image" Target="../media/image1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jpeg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tags" Target="../tags/tag15.xml"/><Relationship Id="rId7" Type="http://schemas.openxmlformats.org/officeDocument/2006/relationships/image" Target="../media/image13.emf"/><Relationship Id="rId12" Type="http://schemas.openxmlformats.org/officeDocument/2006/relationships/image" Target="../media/image21.jpeg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0.jpe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9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8.jpg"/><Relationship Id="rId3" Type="http://schemas.openxmlformats.org/officeDocument/2006/relationships/tags" Target="../tags/tag17.xml"/><Relationship Id="rId7" Type="http://schemas.openxmlformats.org/officeDocument/2006/relationships/image" Target="../media/image13.emf"/><Relationship Id="rId12" Type="http://schemas.openxmlformats.org/officeDocument/2006/relationships/image" Target="../media/image27.jpeg"/><Relationship Id="rId2" Type="http://schemas.openxmlformats.org/officeDocument/2006/relationships/tags" Target="../tags/tag1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6.jpe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33.png"/><Relationship Id="rId3" Type="http://schemas.openxmlformats.org/officeDocument/2006/relationships/tags" Target="../tags/tag19.xml"/><Relationship Id="rId7" Type="http://schemas.openxmlformats.org/officeDocument/2006/relationships/image" Target="../media/image13.emf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18.xml"/><Relationship Id="rId16" Type="http://schemas.openxmlformats.org/officeDocument/2006/relationships/image" Target="../media/image36.jpeg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1.png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21.xml"/><Relationship Id="rId7" Type="http://schemas.openxmlformats.org/officeDocument/2006/relationships/image" Target="../media/image13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0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tags" Target="../tags/tag23.xml"/><Relationship Id="rId7" Type="http://schemas.openxmlformats.org/officeDocument/2006/relationships/image" Target="../media/image13.emf"/><Relationship Id="rId12" Type="http://schemas.openxmlformats.org/officeDocument/2006/relationships/image" Target="../media/image46.jpeg"/><Relationship Id="rId2" Type="http://schemas.openxmlformats.org/officeDocument/2006/relationships/tags" Target="../tags/tag2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45.jpe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41.wmf"/><Relationship Id="rId10" Type="http://schemas.openxmlformats.org/officeDocument/2006/relationships/image" Target="../media/image44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3.jpeg"/><Relationship Id="rId14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684864"/>
            <a:ext cx="4828787" cy="621612"/>
          </a:xfrm>
        </p:spPr>
        <p:txBody>
          <a:bodyPr/>
          <a:lstStyle/>
          <a:p>
            <a:r>
              <a:rPr lang="en-US" dirty="0" err="1"/>
              <a:t>thyssenkrupp</a:t>
            </a:r>
            <a:r>
              <a:rPr lang="en-US" dirty="0"/>
              <a:t> Elevator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" y="1379664"/>
            <a:ext cx="8312753" cy="621612"/>
          </a:xfrm>
        </p:spPr>
        <p:txBody>
          <a:bodyPr/>
          <a:lstStyle/>
          <a:p>
            <a:r>
              <a:rPr lang="ru-RU" dirty="0" smtClean="0"/>
              <a:t>Лифт </a:t>
            </a:r>
            <a:r>
              <a:rPr lang="en-US" dirty="0" err="1" smtClean="0"/>
              <a:t>simplycity</a:t>
            </a:r>
            <a:r>
              <a:rPr lang="en-US" dirty="0" smtClean="0"/>
              <a:t> </a:t>
            </a:r>
            <a:r>
              <a:rPr lang="ru-RU" dirty="0" smtClean="0"/>
              <a:t>- оптимальное решение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" y="2074464"/>
            <a:ext cx="1699789" cy="419012"/>
          </a:xfrm>
        </p:spPr>
        <p:txBody>
          <a:bodyPr/>
          <a:lstStyle/>
          <a:p>
            <a:r>
              <a:rPr lang="ru-RU" dirty="0" smtClean="0"/>
              <a:t>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2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95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dirty="0" err="1" smtClean="0">
              <a:ln>
                <a:noFill/>
              </a:ln>
              <a:solidFill>
                <a:schemeClr val="tx1"/>
              </a:solidFill>
              <a:latin typeface="TKTypeMedium"/>
              <a:ea typeface="+mj-ea"/>
              <a:cs typeface="+mj-cs"/>
              <a:sym typeface="TKTypeMediu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7384"/>
            <a:ext cx="4572000" cy="6858000"/>
          </a:xfrm>
          <a:prstGeom prst="rect">
            <a:avLst/>
          </a:prstGeom>
        </p:spPr>
      </p:pic>
      <p:sp>
        <p:nvSpPr>
          <p:cNvPr id="31" name="Textplatzhalter 25"/>
          <p:cNvSpPr txBox="1">
            <a:spLocks/>
          </p:cNvSpPr>
          <p:nvPr/>
        </p:nvSpPr>
        <p:spPr>
          <a:xfrm>
            <a:off x="0" y="323763"/>
            <a:ext cx="2958870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simplycity</a:t>
            </a:r>
            <a:r>
              <a:rPr lang="ru-RU" sz="3000" dirty="0" smtClean="0"/>
              <a:t> 100</a:t>
            </a:r>
            <a:endParaRPr lang="en-US"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28048" y="44624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</a:rPr>
              <a:t>1</a:t>
            </a:r>
            <a:endParaRPr lang="ru-RU" sz="1600" dirty="0" err="1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526590" y="51579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</a:t>
            </a:r>
            <a:endParaRPr lang="ru-RU" dirty="0" err="1"/>
          </a:p>
        </p:txBody>
      </p:sp>
      <p:sp>
        <p:nvSpPr>
          <p:cNvPr id="18" name="TextBox 17"/>
          <p:cNvSpPr txBox="1"/>
          <p:nvPr/>
        </p:nvSpPr>
        <p:spPr>
          <a:xfrm>
            <a:off x="226117" y="1241754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</a:rPr>
              <a:t>1</a:t>
            </a:r>
            <a:endParaRPr lang="ru-RU" sz="1600" dirty="0" err="1" smtClean="0">
              <a:solidFill>
                <a:schemeClr val="bg1"/>
              </a:solidFill>
            </a:endParaRPr>
          </a:p>
        </p:txBody>
      </p:sp>
      <p:sp>
        <p:nvSpPr>
          <p:cNvPr id="19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589027" y="1161439"/>
            <a:ext cx="2050589" cy="791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Офис</a:t>
            </a:r>
            <a:b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thyssenkrupp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 Elevator</a:t>
            </a:r>
            <a:b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Фотография 360</a:t>
            </a:r>
            <a:r>
              <a:rPr lang="ru-RU" sz="1600" baseline="300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0</a:t>
            </a:r>
            <a:br>
              <a:rPr lang="ru-RU" sz="1600" baseline="300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endParaRPr lang="ru-RU" sz="1600" baseline="30000" dirty="0" smtClean="0">
              <a:solidFill>
                <a:schemeClr val="bg2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r>
              <a:rPr lang="en-US" sz="1600" baseline="300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  <a:hlinkClick r:id="rId10"/>
              </a:rPr>
              <a:t>https</a:t>
            </a:r>
            <a:r>
              <a:rPr lang="en-US" sz="1600" baseline="30000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  <a:hlinkClick r:id="rId10"/>
              </a:rPr>
              <a:t>://tours.thyssenkrupp-elevator.media/tours/simplycity-100-cabin.html</a:t>
            </a:r>
            <a:endParaRPr lang="ru-RU" sz="1600" baseline="30000" dirty="0">
              <a:solidFill>
                <a:schemeClr val="bg2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endParaRPr lang="ru-RU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6117" y="3712243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</a:t>
            </a:r>
            <a:endParaRPr lang="ru-RU" dirty="0" err="1"/>
          </a:p>
        </p:txBody>
      </p:sp>
      <p:sp>
        <p:nvSpPr>
          <p:cNvPr id="21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586117" y="3627512"/>
            <a:ext cx="2050589" cy="791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Городская больница</a:t>
            </a:r>
            <a:b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Санкт-Петербург</a:t>
            </a:r>
            <a:b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endParaRPr lang="ru-RU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78247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91" name="Слайд think-cell" r:id="rId5" imgW="270" imgH="270" progId="TCLayout.ActiveDocument.1">
                  <p:embed/>
                </p:oleObj>
              </mc:Choice>
              <mc:Fallback>
                <p:oleObj name="Слайд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5094" name="Picture 6" descr="C:\Users\zhukov02\Dropbox\Thyssenkrupp-MEDIA\Files\Media\Image\Simplyciry\2017-07-ЖК Митино\900px\IMG_1663_enfuse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r="4323" b="15625"/>
          <a:stretch/>
        </p:blipFill>
        <p:spPr bwMode="auto">
          <a:xfrm>
            <a:off x="-9526" y="0"/>
            <a:ext cx="122015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407988" y="2780928"/>
            <a:ext cx="4751908" cy="40770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0" rtlCol="0" anchor="t" anchorCtr="0"/>
          <a:lstStyle/>
          <a:p>
            <a:endParaRPr lang="en-US" sz="1600" dirty="0">
              <a:solidFill>
                <a:srgbClr val="4B5564"/>
              </a:solidFill>
            </a:endParaRPr>
          </a:p>
          <a:p>
            <a:endParaRPr lang="en-US" sz="1600" dirty="0">
              <a:solidFill>
                <a:srgbClr val="4B5564"/>
              </a:solidFill>
            </a:endParaRPr>
          </a:p>
          <a:p>
            <a:endParaRPr lang="en-US" sz="1600" dirty="0">
              <a:solidFill>
                <a:srgbClr val="4B5564"/>
              </a:solidFill>
            </a:endParaRPr>
          </a:p>
          <a:p>
            <a:pPr marL="285750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Высокая пропускная способность лифта благодаря контроллеру </a:t>
            </a:r>
            <a:r>
              <a:rPr lang="en-US" sz="1600" dirty="0" err="1" smtClean="0">
                <a:solidFill>
                  <a:srgbClr val="4B5564"/>
                </a:solidFill>
                <a:latin typeface="Arial Narrow" panose="020B0606020202030204" pitchFamily="34" charset="0"/>
              </a:rPr>
              <a:t>thyssenkrupp</a:t>
            </a:r>
            <a:r>
              <a:rPr lang="en-US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 Elevator</a:t>
            </a:r>
            <a:endParaRPr lang="en-US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285750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Эффективная лебедка </a:t>
            </a:r>
            <a:r>
              <a:rPr lang="en-US" sz="1600" dirty="0" err="1" smtClean="0">
                <a:solidFill>
                  <a:srgbClr val="4B5564"/>
                </a:solidFill>
                <a:latin typeface="Arial Narrow" panose="020B0606020202030204" pitchFamily="34" charset="0"/>
              </a:rPr>
              <a:t>thyssenkrupp</a:t>
            </a:r>
            <a:r>
              <a:rPr lang="en-US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 Elevator</a:t>
            </a:r>
            <a:endParaRPr lang="ru-RU" sz="1600" dirty="0" smtClean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285750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Приоритетный вызов грузопассажирского лифта</a:t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(кнопка </a:t>
            </a:r>
            <a:r>
              <a:rPr lang="en-US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FAMILY)</a:t>
            </a:r>
          </a:p>
          <a:p>
            <a:pPr marL="285750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Лифт с машинным помещением</a:t>
            </a:r>
          </a:p>
          <a:p>
            <a:pPr marL="285750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Точная остановка кабины лифта на этаже благодаря устройству точного позиционирования</a:t>
            </a:r>
            <a:r>
              <a:rPr lang="en-US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. </a:t>
            </a:r>
            <a:endParaRPr lang="de-DE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platzhalter 25"/>
          <p:cNvSpPr txBox="1">
            <a:spLocks/>
          </p:cNvSpPr>
          <p:nvPr/>
        </p:nvSpPr>
        <p:spPr>
          <a:xfrm>
            <a:off x="-9526" y="2781300"/>
            <a:ext cx="2926241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252000" bIns="79200" rtlCol="0" anchor="t" anchorCtr="0">
            <a:spAutoFit/>
          </a:bodyPr>
          <a:lstStyle>
            <a:defPPr>
              <a:defRPr lang="en-US"/>
            </a:defPPr>
            <a:lvl1pPr indent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  <a:lvl2pPr marL="36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>
                <a:solidFill>
                  <a:schemeClr val="bg1"/>
                </a:solidFill>
              </a:defRPr>
            </a:lvl2pPr>
            <a:lvl3pPr marL="54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>
                <a:solidFill>
                  <a:schemeClr val="bg1"/>
                </a:solidFill>
              </a:defRPr>
            </a:lvl3pPr>
            <a:lvl4pPr marL="72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>
                <a:solidFill>
                  <a:schemeClr val="bg1"/>
                </a:solidFill>
              </a:defRPr>
            </a:lvl4pPr>
            <a:lvl5pPr marL="90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>
                <a:solidFill>
                  <a:schemeClr val="bg1"/>
                </a:solidFill>
              </a:defRPr>
            </a:lvl5pPr>
            <a:lvl6pPr marL="108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/>
            </a:lvl6pPr>
            <a:lvl7pPr marL="126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/>
            </a:lvl7pPr>
            <a:lvl8pPr marL="144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/>
            </a:lvl8pPr>
            <a:lvl9pPr marL="162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/>
            </a:lvl9pPr>
          </a:lstStyle>
          <a:p>
            <a:r>
              <a:rPr lang="en-US" sz="3000" dirty="0" err="1" smtClean="0"/>
              <a:t>simplycity</a:t>
            </a:r>
            <a:r>
              <a:rPr lang="en-US" sz="3000" dirty="0" smtClean="0"/>
              <a:t> 200</a:t>
            </a:r>
            <a:endParaRPr lang="en-US" sz="30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-9526" y="3473378"/>
            <a:ext cx="4078342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t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latin typeface="Arial Narrow" panose="020B0606020202030204" pitchFamily="34" charset="0"/>
              </a:rPr>
              <a:t>H</a:t>
            </a:r>
            <a:r>
              <a:rPr lang="ru-RU" sz="3000" dirty="0" err="1" smtClean="0">
                <a:latin typeface="Arial Narrow" panose="020B0606020202030204" pitchFamily="34" charset="0"/>
              </a:rPr>
              <a:t>адежност</a:t>
            </a:r>
            <a:r>
              <a:rPr lang="ru-RU" sz="3000" dirty="0" err="1">
                <a:latin typeface="Arial Narrow" panose="020B0606020202030204" pitchFamily="34" charset="0"/>
              </a:rPr>
              <a:t>ь</a:t>
            </a:r>
            <a:r>
              <a:rPr lang="ru-RU" sz="3000" dirty="0" smtClean="0">
                <a:latin typeface="Arial Narrow" panose="020B0606020202030204" pitchFamily="34" charset="0"/>
              </a:rPr>
              <a:t> </a:t>
            </a:r>
            <a:r>
              <a:rPr lang="ru-RU" sz="3000" dirty="0">
                <a:latin typeface="Arial Narrow" panose="020B0606020202030204" pitchFamily="34" charset="0"/>
              </a:rPr>
              <a:t>и </a:t>
            </a:r>
            <a:r>
              <a:rPr lang="ru-RU" sz="3000" dirty="0" smtClean="0">
                <a:latin typeface="Arial Narrow" panose="020B0606020202030204" pitchFamily="34" charset="0"/>
              </a:rPr>
              <a:t>комфорт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44072" y="-3411759"/>
            <a:ext cx="2290505" cy="3168352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sz="1400" dirty="0">
              <a:solidFill>
                <a:srgbClr val="4B55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1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8979485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91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dirty="0" err="1" smtClean="0">
              <a:ln>
                <a:noFill/>
              </a:ln>
              <a:solidFill>
                <a:schemeClr val="tx1"/>
              </a:solidFill>
              <a:latin typeface="TKTypeMedium"/>
              <a:ea typeface="+mj-ea"/>
              <a:cs typeface="+mj-cs"/>
              <a:sym typeface="TKType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24704"/>
          <a:stretch/>
        </p:blipFill>
        <p:spPr>
          <a:xfrm>
            <a:off x="-79509" y="-27385"/>
            <a:ext cx="6262670" cy="6912769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ru-RU" sz="1600" dirty="0" err="1" smtClean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4" name="Textplatzhalter 25"/>
          <p:cNvSpPr txBox="1">
            <a:spLocks/>
          </p:cNvSpPr>
          <p:nvPr/>
        </p:nvSpPr>
        <p:spPr>
          <a:xfrm>
            <a:off x="0" y="323763"/>
            <a:ext cx="2958870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sz="3000" dirty="0" err="1"/>
              <a:t>simplycity</a:t>
            </a:r>
            <a:r>
              <a:rPr lang="en-US" sz="3000" dirty="0"/>
              <a:t> </a:t>
            </a:r>
            <a:r>
              <a:rPr lang="ru-RU" sz="3000" dirty="0" smtClean="0"/>
              <a:t>2</a:t>
            </a:r>
            <a:r>
              <a:rPr lang="en-US" sz="3000" dirty="0" smtClean="0"/>
              <a:t>00</a:t>
            </a:r>
            <a:endParaRPr lang="en-US" sz="3000" dirty="0"/>
          </a:p>
        </p:txBody>
      </p:sp>
      <p:sp>
        <p:nvSpPr>
          <p:cNvPr id="15" name="Textplatzhalter 26"/>
          <p:cNvSpPr txBox="1">
            <a:spLocks/>
          </p:cNvSpPr>
          <p:nvPr/>
        </p:nvSpPr>
        <p:spPr>
          <a:xfrm>
            <a:off x="0" y="1018800"/>
            <a:ext cx="1947952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Дизайн</a:t>
            </a:r>
            <a:endParaRPr lang="en-US" sz="3000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0" y="1713600"/>
            <a:ext cx="4802451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t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000" dirty="0" smtClean="0"/>
              <a:t>Надежность и комфорт</a:t>
            </a:r>
            <a:endParaRPr lang="en-US" sz="3000" dirty="0"/>
          </a:p>
        </p:txBody>
      </p:sp>
      <p:sp>
        <p:nvSpPr>
          <p:cNvPr id="24" name="TextBox 23"/>
          <p:cNvSpPr txBox="1"/>
          <p:nvPr/>
        </p:nvSpPr>
        <p:spPr>
          <a:xfrm>
            <a:off x="6240016" y="185263"/>
            <a:ext cx="379143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1000"/>
              </a:spcBef>
              <a:buClr>
                <a:schemeClr val="accent5"/>
              </a:buClr>
            </a:pPr>
            <a:r>
              <a:rPr lang="ru-RU" b="1" dirty="0" smtClean="0">
                <a:solidFill>
                  <a:schemeClr val="tx1">
                    <a:lumMod val="50000"/>
                  </a:schemeClr>
                </a:solidFill>
                <a:latin typeface="Arial Narrow" panose="020B0606020202030204" pitchFamily="34" charset="0"/>
              </a:rPr>
              <a:t>Освещение в кабине</a:t>
            </a:r>
            <a:endParaRPr lang="ru-RU" b="1" dirty="0" smtClean="0">
              <a:latin typeface="Arial Narrow" panose="020B0606020202030204" pitchFamily="34" charset="0"/>
            </a:endParaRPr>
          </a:p>
        </p:txBody>
      </p:sp>
      <p:cxnSp>
        <p:nvCxnSpPr>
          <p:cNvPr id="26" name="Gerade Verbindung 13"/>
          <p:cNvCxnSpPr/>
          <p:nvPr/>
        </p:nvCxnSpPr>
        <p:spPr>
          <a:xfrm flipH="1">
            <a:off x="6250857" y="476672"/>
            <a:ext cx="5606181" cy="0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97" y="664711"/>
            <a:ext cx="1980000" cy="132347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flipH="1">
            <a:off x="6284073" y="1983206"/>
            <a:ext cx="3125252" cy="5816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/>
              <a:t>Потолок: нержавеющая </a:t>
            </a:r>
            <a:r>
              <a:rPr lang="en-US" sz="1400" dirty="0" smtClean="0"/>
              <a:t> </a:t>
            </a:r>
            <a:r>
              <a:rPr lang="ru-RU" sz="1400" dirty="0"/>
              <a:t>или </a:t>
            </a:r>
            <a:r>
              <a:rPr lang="ru-RU" sz="1400" dirty="0" smtClean="0"/>
              <a:t>окрашенная (</a:t>
            </a:r>
            <a:r>
              <a:rPr lang="hr-HR" sz="1400" dirty="0"/>
              <a:t>RAL </a:t>
            </a:r>
            <a:r>
              <a:rPr lang="hr-HR" sz="1400" dirty="0" smtClean="0"/>
              <a:t>7032</a:t>
            </a:r>
            <a:r>
              <a:rPr lang="ru-RU" sz="1400" dirty="0" smtClean="0"/>
              <a:t>)  сталь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Освещение: </a:t>
            </a:r>
            <a:r>
              <a:rPr lang="hr-HR" sz="1400" dirty="0" smtClean="0"/>
              <a:t>Slim LED plate</a:t>
            </a:r>
            <a:endParaRPr lang="ru-RU" sz="1400" dirty="0" smtClean="0"/>
          </a:p>
        </p:txBody>
      </p:sp>
      <p:sp>
        <p:nvSpPr>
          <p:cNvPr id="28" name="TextBox 27"/>
          <p:cNvSpPr txBox="1"/>
          <p:nvPr/>
        </p:nvSpPr>
        <p:spPr>
          <a:xfrm flipH="1">
            <a:off x="9377151" y="2082973"/>
            <a:ext cx="30555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600"/>
              </a:spcBef>
              <a:defRPr sz="1400"/>
            </a:lvl1pPr>
          </a:lstStyle>
          <a:p>
            <a:r>
              <a:rPr lang="hr-HR" dirty="0"/>
              <a:t>Sim LED plate 175*175*16 </a:t>
            </a:r>
            <a:r>
              <a:rPr lang="ru-RU" dirty="0"/>
              <a:t>мм</a:t>
            </a: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371" y="664711"/>
            <a:ext cx="2586792" cy="1352810"/>
          </a:xfrm>
          <a:prstGeom prst="rect">
            <a:avLst/>
          </a:prstGeom>
        </p:spPr>
      </p:pic>
      <p:pic>
        <p:nvPicPr>
          <p:cNvPr id="30" name="Рисунок 29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7" b="12744"/>
          <a:stretch/>
        </p:blipFill>
        <p:spPr>
          <a:xfrm>
            <a:off x="6329633" y="2726908"/>
            <a:ext cx="2510067" cy="1348601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6284073" y="4149080"/>
            <a:ext cx="2348027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Подвесной потолок: «Споты</a:t>
            </a:r>
            <a:r>
              <a:rPr lang="ru-RU" sz="1400" dirty="0"/>
              <a:t>»</a:t>
            </a:r>
            <a:endParaRPr lang="en-US" sz="1400" dirty="0"/>
          </a:p>
        </p:txBody>
      </p:sp>
      <p:pic>
        <p:nvPicPr>
          <p:cNvPr id="38" name="Рисунок 37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67" y="2799251"/>
            <a:ext cx="2317444" cy="1182726"/>
          </a:xfrm>
          <a:prstGeom prst="rect">
            <a:avLst/>
          </a:prstGeom>
        </p:spPr>
      </p:pic>
      <p:sp>
        <p:nvSpPr>
          <p:cNvPr id="39" name="Прямоугольник 38"/>
          <p:cNvSpPr/>
          <p:nvPr/>
        </p:nvSpPr>
        <p:spPr>
          <a:xfrm>
            <a:off x="9504767" y="4149080"/>
            <a:ext cx="2602114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Подвесной потолок: «Диски</a:t>
            </a:r>
            <a:r>
              <a:rPr lang="ru-RU" sz="1400" dirty="0"/>
              <a:t>»</a:t>
            </a:r>
            <a:endParaRPr lang="en-US" sz="1400" dirty="0"/>
          </a:p>
        </p:txBody>
      </p:sp>
      <p:pic>
        <p:nvPicPr>
          <p:cNvPr id="40" name="Рисунок 39"/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4"/>
          <a:stretch/>
        </p:blipFill>
        <p:spPr>
          <a:xfrm>
            <a:off x="6206970" y="4509121"/>
            <a:ext cx="2950547" cy="1512268"/>
          </a:xfrm>
          <a:prstGeom prst="rect">
            <a:avLst/>
          </a:prstGeom>
        </p:spPr>
      </p:pic>
      <p:sp>
        <p:nvSpPr>
          <p:cNvPr id="41" name="Прямоугольник 40"/>
          <p:cNvSpPr/>
          <p:nvPr/>
        </p:nvSpPr>
        <p:spPr>
          <a:xfrm>
            <a:off x="6284073" y="6116528"/>
            <a:ext cx="2657420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Подвесной потолок:«</a:t>
            </a:r>
            <a:r>
              <a:rPr lang="ru-RU" sz="1400" dirty="0" err="1" smtClean="0"/>
              <a:t>Лайтбокс</a:t>
            </a:r>
            <a:r>
              <a:rPr lang="ru-RU" sz="1400" dirty="0"/>
              <a:t>»</a:t>
            </a:r>
            <a:endParaRPr lang="en-US" sz="1400" dirty="0"/>
          </a:p>
        </p:txBody>
      </p:sp>
      <p:pic>
        <p:nvPicPr>
          <p:cNvPr id="42" name="Рисунок 41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67" y="4698284"/>
            <a:ext cx="2325540" cy="1323103"/>
          </a:xfrm>
          <a:prstGeom prst="rect">
            <a:avLst/>
          </a:prstGeom>
        </p:spPr>
      </p:pic>
      <p:sp>
        <p:nvSpPr>
          <p:cNvPr id="43" name="Прямоугольник 42"/>
          <p:cNvSpPr/>
          <p:nvPr/>
        </p:nvSpPr>
        <p:spPr>
          <a:xfrm>
            <a:off x="9559804" y="6019579"/>
            <a:ext cx="2262407" cy="3877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Подвесной потолок: </a:t>
            </a:r>
            <a:br>
              <a:rPr lang="ru-RU" sz="1400" dirty="0" smtClean="0"/>
            </a:br>
            <a:r>
              <a:rPr lang="ru-RU" sz="1400" dirty="0" smtClean="0"/>
              <a:t>«Мягкий </a:t>
            </a:r>
            <a:r>
              <a:rPr lang="ru-RU" sz="1400" dirty="0"/>
              <a:t>свет»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975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1242431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39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dirty="0" err="1" smtClean="0">
              <a:ln>
                <a:noFill/>
              </a:ln>
              <a:solidFill>
                <a:schemeClr val="tx1"/>
              </a:solidFill>
              <a:latin typeface="TKTypeMedium"/>
              <a:ea typeface="+mj-ea"/>
              <a:cs typeface="+mj-cs"/>
              <a:sym typeface="TKTypeMedium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24704"/>
          <a:stretch/>
        </p:blipFill>
        <p:spPr>
          <a:xfrm>
            <a:off x="-79509" y="-27385"/>
            <a:ext cx="6262670" cy="6912769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ru-RU" sz="1600" dirty="0" err="1" smtClean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4" name="Textplatzhalter 25"/>
          <p:cNvSpPr txBox="1">
            <a:spLocks/>
          </p:cNvSpPr>
          <p:nvPr/>
        </p:nvSpPr>
        <p:spPr>
          <a:xfrm>
            <a:off x="0" y="323763"/>
            <a:ext cx="2958870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sz="3000" dirty="0" err="1"/>
              <a:t>simplycity</a:t>
            </a:r>
            <a:r>
              <a:rPr lang="en-US" sz="3000" dirty="0"/>
              <a:t> </a:t>
            </a:r>
            <a:r>
              <a:rPr lang="ru-RU" sz="3000" dirty="0" smtClean="0"/>
              <a:t>2</a:t>
            </a:r>
            <a:r>
              <a:rPr lang="en-US" sz="3000" dirty="0" smtClean="0"/>
              <a:t>00</a:t>
            </a:r>
            <a:endParaRPr lang="en-US" sz="3000" dirty="0"/>
          </a:p>
        </p:txBody>
      </p:sp>
      <p:sp>
        <p:nvSpPr>
          <p:cNvPr id="15" name="Textplatzhalter 26"/>
          <p:cNvSpPr txBox="1">
            <a:spLocks/>
          </p:cNvSpPr>
          <p:nvPr/>
        </p:nvSpPr>
        <p:spPr>
          <a:xfrm>
            <a:off x="0" y="1018800"/>
            <a:ext cx="1947952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Дизайн</a:t>
            </a:r>
            <a:endParaRPr lang="en-US" sz="3000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0" y="1713600"/>
            <a:ext cx="4802451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t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000" dirty="0" smtClean="0"/>
              <a:t>Надежность и комфорт</a:t>
            </a:r>
            <a:endParaRPr lang="en-US" sz="30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0016" y="170748"/>
            <a:ext cx="379143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1000"/>
              </a:spcBef>
              <a:buClr>
                <a:schemeClr val="accent5"/>
              </a:buClr>
            </a:pPr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Arial Narrow" panose="020B0606020202030204" pitchFamily="34" charset="0"/>
              </a:rPr>
              <a:t>Стены</a:t>
            </a:r>
            <a:endParaRPr lang="ru-RU" b="1" dirty="0">
              <a:latin typeface="Arial Narrow" panose="020B0606020202030204" pitchFamily="34" charset="0"/>
            </a:endParaRPr>
          </a:p>
        </p:txBody>
      </p:sp>
      <p:cxnSp>
        <p:nvCxnSpPr>
          <p:cNvPr id="32" name="Gerade Verbindung 13"/>
          <p:cNvCxnSpPr/>
          <p:nvPr/>
        </p:nvCxnSpPr>
        <p:spPr>
          <a:xfrm flipH="1">
            <a:off x="6250857" y="462157"/>
            <a:ext cx="5606181" cy="0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422" y="569159"/>
            <a:ext cx="170349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694" y="600611"/>
            <a:ext cx="1691493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 flipH="1">
            <a:off x="6240016" y="2371005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Окрашенная </a:t>
            </a:r>
            <a:r>
              <a:rPr lang="ru-RU" sz="1400" dirty="0"/>
              <a:t>сталь </a:t>
            </a:r>
            <a:r>
              <a:rPr lang="hr-HR" sz="1400" dirty="0"/>
              <a:t>RAL 7032</a:t>
            </a:r>
            <a:endParaRPr lang="ru-RU" sz="1400" dirty="0" smtClean="0"/>
          </a:p>
        </p:txBody>
      </p:sp>
      <p:sp>
        <p:nvSpPr>
          <p:cNvPr id="44" name="TextBox 43"/>
          <p:cNvSpPr txBox="1"/>
          <p:nvPr/>
        </p:nvSpPr>
        <p:spPr>
          <a:xfrm flipH="1">
            <a:off x="9310379" y="2371005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Нержавеющая сталь</a:t>
            </a:r>
          </a:p>
        </p:txBody>
      </p:sp>
      <p:pic>
        <p:nvPicPr>
          <p:cNvPr id="45" name="Picture 5" descr="Embossed stainless steel sheet linen finish aisi304 ba for sale ...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70"/>
          <a:stretch/>
        </p:blipFill>
        <p:spPr bwMode="auto">
          <a:xfrm>
            <a:off x="5946900" y="2651720"/>
            <a:ext cx="2218457" cy="1728000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" descr="Patterned stainless steel | Wotr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67" y="2781120"/>
            <a:ext cx="2211840" cy="1728000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 flipH="1">
            <a:off x="6240016" y="4653136"/>
            <a:ext cx="2474253" cy="3877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Структурированная нержавеющая сталь «Лен»</a:t>
            </a:r>
          </a:p>
        </p:txBody>
      </p:sp>
      <p:sp>
        <p:nvSpPr>
          <p:cNvPr id="48" name="TextBox 47"/>
          <p:cNvSpPr txBox="1"/>
          <p:nvPr/>
        </p:nvSpPr>
        <p:spPr>
          <a:xfrm flipH="1">
            <a:off x="9021966" y="4653136"/>
            <a:ext cx="2474253" cy="3877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/>
              <a:t>Структурированная нержавеющая </a:t>
            </a:r>
            <a:r>
              <a:rPr lang="ru-RU" sz="1400" dirty="0" smtClean="0"/>
              <a:t>сталь «Кожа»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50857" y="5157192"/>
            <a:ext cx="361097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1000"/>
              </a:spcBef>
              <a:buClr>
                <a:schemeClr val="accent5"/>
              </a:buClr>
            </a:pPr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Arial Narrow" panose="020B0606020202030204" pitchFamily="34" charset="0"/>
              </a:rPr>
              <a:t>Отбойники (нержавеющая сталь)</a:t>
            </a:r>
          </a:p>
        </p:txBody>
      </p:sp>
      <p:cxnSp>
        <p:nvCxnSpPr>
          <p:cNvPr id="50" name="Gerade Verbindung 13"/>
          <p:cNvCxnSpPr/>
          <p:nvPr/>
        </p:nvCxnSpPr>
        <p:spPr>
          <a:xfrm flipH="1">
            <a:off x="6250857" y="5445224"/>
            <a:ext cx="5617024" cy="0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Рисунок 5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t="63503" r="8282" b="16945"/>
          <a:stretch/>
        </p:blipFill>
        <p:spPr>
          <a:xfrm>
            <a:off x="6228850" y="5589240"/>
            <a:ext cx="4869217" cy="10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8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6343850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3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dirty="0" err="1" smtClean="0">
              <a:ln>
                <a:noFill/>
              </a:ln>
              <a:solidFill>
                <a:schemeClr val="tx1"/>
              </a:solidFill>
              <a:latin typeface="TKTypeMedium"/>
              <a:ea typeface="+mj-ea"/>
              <a:cs typeface="+mj-cs"/>
              <a:sym typeface="TKTypeMedium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24704"/>
          <a:stretch/>
        </p:blipFill>
        <p:spPr>
          <a:xfrm>
            <a:off x="-79509" y="-27385"/>
            <a:ext cx="6262670" cy="6912769"/>
          </a:xfrm>
          <a:prstGeom prst="rect">
            <a:avLst/>
          </a:prstGeom>
        </p:spPr>
      </p:pic>
      <p:sp>
        <p:nvSpPr>
          <p:cNvPr id="45" name="Прямоугольник 44"/>
          <p:cNvSpPr/>
          <p:nvPr/>
        </p:nvSpPr>
        <p:spPr>
          <a:xfrm>
            <a:off x="5814715" y="0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ru-RU" sz="1600" dirty="0" err="1" smtClean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4" name="Textplatzhalter 25"/>
          <p:cNvSpPr txBox="1">
            <a:spLocks/>
          </p:cNvSpPr>
          <p:nvPr/>
        </p:nvSpPr>
        <p:spPr>
          <a:xfrm>
            <a:off x="0" y="323763"/>
            <a:ext cx="2958870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sz="3000" dirty="0" err="1"/>
              <a:t>simplycity</a:t>
            </a:r>
            <a:r>
              <a:rPr lang="en-US" sz="3000" dirty="0"/>
              <a:t> </a:t>
            </a:r>
            <a:r>
              <a:rPr lang="en-US" sz="3000" dirty="0" smtClean="0"/>
              <a:t>200</a:t>
            </a:r>
            <a:endParaRPr lang="en-US" sz="3000" dirty="0"/>
          </a:p>
        </p:txBody>
      </p:sp>
      <p:sp>
        <p:nvSpPr>
          <p:cNvPr id="15" name="Textplatzhalter 26"/>
          <p:cNvSpPr txBox="1">
            <a:spLocks/>
          </p:cNvSpPr>
          <p:nvPr/>
        </p:nvSpPr>
        <p:spPr>
          <a:xfrm>
            <a:off x="0" y="1018800"/>
            <a:ext cx="1947952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Дизайн</a:t>
            </a:r>
            <a:endParaRPr lang="en-US" sz="3000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0" y="1713600"/>
            <a:ext cx="5814715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t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000" dirty="0" smtClean="0"/>
              <a:t>Традиционный и практичный</a:t>
            </a:r>
            <a:endParaRPr lang="en-US" sz="3000" dirty="0"/>
          </a:p>
        </p:txBody>
      </p:sp>
      <p:pic>
        <p:nvPicPr>
          <p:cNvPr id="352276" name="Picture 2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548680"/>
            <a:ext cx="1800000" cy="9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78" name="Picture 2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3"/>
          <a:stretch/>
        </p:blipFill>
        <p:spPr bwMode="auto">
          <a:xfrm>
            <a:off x="9598411" y="550191"/>
            <a:ext cx="1800000" cy="9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79" name="Picture 2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8"/>
          <a:stretch/>
        </p:blipFill>
        <p:spPr bwMode="auto">
          <a:xfrm>
            <a:off x="6600056" y="1861315"/>
            <a:ext cx="1800000" cy="9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80" name="Picture 2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11" y="1861315"/>
            <a:ext cx="1800000" cy="9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81" name="Picture 2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3068960"/>
            <a:ext cx="1787766" cy="9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82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11" y="3068960"/>
            <a:ext cx="1783288" cy="9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83" name="Picture 2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4365104"/>
            <a:ext cx="1800000" cy="9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84" name="Picture 2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11" y="4365104"/>
            <a:ext cx="1787766" cy="9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600056" y="185263"/>
            <a:ext cx="379143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1000"/>
              </a:spcBef>
              <a:buClr>
                <a:schemeClr val="accent5"/>
              </a:buClr>
            </a:pPr>
            <a:r>
              <a:rPr lang="ru-RU" b="1" dirty="0" smtClean="0">
                <a:solidFill>
                  <a:schemeClr val="tx1">
                    <a:lumMod val="50000"/>
                  </a:schemeClr>
                </a:solidFill>
                <a:latin typeface="Arial Narrow" panose="020B0606020202030204" pitchFamily="34" charset="0"/>
              </a:rPr>
              <a:t>Напольное покрытие</a:t>
            </a:r>
            <a:endParaRPr lang="ru-RU" b="1" dirty="0" smtClean="0">
              <a:latin typeface="Arial Narrow" panose="020B0606020202030204" pitchFamily="34" charset="0"/>
            </a:endParaRPr>
          </a:p>
        </p:txBody>
      </p:sp>
      <p:cxnSp>
        <p:nvCxnSpPr>
          <p:cNvPr id="38" name="Gerade Verbindung 13"/>
          <p:cNvCxnSpPr/>
          <p:nvPr/>
        </p:nvCxnSpPr>
        <p:spPr>
          <a:xfrm flipH="1">
            <a:off x="6610896" y="476672"/>
            <a:ext cx="4814019" cy="0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flipH="1">
            <a:off x="6600056" y="1556792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/>
              <a:t>Primo Plus 93310</a:t>
            </a:r>
            <a:endParaRPr lang="ru-RU" sz="1400" dirty="0" smtClean="0"/>
          </a:p>
        </p:txBody>
      </p:sp>
      <p:sp>
        <p:nvSpPr>
          <p:cNvPr id="40" name="TextBox 39"/>
          <p:cNvSpPr txBox="1"/>
          <p:nvPr/>
        </p:nvSpPr>
        <p:spPr>
          <a:xfrm flipH="1">
            <a:off x="9598411" y="1556792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/>
              <a:t>Primo Plus </a:t>
            </a:r>
            <a:r>
              <a:rPr lang="en-US" sz="1400" dirty="0" smtClean="0"/>
              <a:t>93305</a:t>
            </a:r>
            <a:endParaRPr lang="ru-RU" sz="1400" dirty="0"/>
          </a:p>
        </p:txBody>
      </p:sp>
      <p:sp>
        <p:nvSpPr>
          <p:cNvPr id="43" name="TextBox 42"/>
          <p:cNvSpPr txBox="1"/>
          <p:nvPr/>
        </p:nvSpPr>
        <p:spPr>
          <a:xfrm flipH="1">
            <a:off x="6600056" y="2803053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/>
              <a:t>Primo Plus </a:t>
            </a:r>
            <a:r>
              <a:rPr lang="en-US" sz="1400" dirty="0" smtClean="0"/>
              <a:t>93304</a:t>
            </a:r>
            <a:endParaRPr lang="ru-RU" sz="1400" dirty="0"/>
          </a:p>
        </p:txBody>
      </p:sp>
      <p:sp>
        <p:nvSpPr>
          <p:cNvPr id="44" name="TextBox 43"/>
          <p:cNvSpPr txBox="1"/>
          <p:nvPr/>
        </p:nvSpPr>
        <p:spPr>
          <a:xfrm flipH="1">
            <a:off x="9598411" y="2803053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/>
              <a:t>BE 514</a:t>
            </a:r>
            <a:endParaRPr lang="ru-RU" sz="1400" dirty="0" smtClean="0"/>
          </a:p>
        </p:txBody>
      </p:sp>
      <p:sp>
        <p:nvSpPr>
          <p:cNvPr id="52" name="TextBox 51"/>
          <p:cNvSpPr txBox="1"/>
          <p:nvPr/>
        </p:nvSpPr>
        <p:spPr>
          <a:xfrm flipH="1">
            <a:off x="6600056" y="4077072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/>
              <a:t>Primo Plus </a:t>
            </a:r>
            <a:r>
              <a:rPr lang="en-US" sz="1400" dirty="0" smtClean="0"/>
              <a:t>93315</a:t>
            </a:r>
            <a:endParaRPr lang="ru-RU" sz="1400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9598411" y="4077072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/>
              <a:t>BE 512</a:t>
            </a:r>
            <a:endParaRPr lang="ru-RU" sz="1400" dirty="0" smtClean="0"/>
          </a:p>
        </p:txBody>
      </p:sp>
      <p:sp>
        <p:nvSpPr>
          <p:cNvPr id="54" name="TextBox 53"/>
          <p:cNvSpPr txBox="1"/>
          <p:nvPr/>
        </p:nvSpPr>
        <p:spPr>
          <a:xfrm flipH="1">
            <a:off x="6600056" y="5373216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err="1" smtClean="0"/>
              <a:t>Acczent</a:t>
            </a:r>
            <a:r>
              <a:rPr lang="en-US" sz="1400" dirty="0" smtClean="0"/>
              <a:t> mineral 100003</a:t>
            </a:r>
            <a:endParaRPr lang="ru-RU" sz="1400" dirty="0" smtClean="0"/>
          </a:p>
        </p:txBody>
      </p:sp>
      <p:sp>
        <p:nvSpPr>
          <p:cNvPr id="57" name="TextBox 56"/>
          <p:cNvSpPr txBox="1"/>
          <p:nvPr/>
        </p:nvSpPr>
        <p:spPr>
          <a:xfrm flipH="1">
            <a:off x="9598411" y="5373216"/>
            <a:ext cx="2474253" cy="5816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Натуральный камень </a:t>
            </a:r>
            <a:br>
              <a:rPr lang="ru-RU" sz="1400" dirty="0" smtClean="0"/>
            </a:br>
            <a:r>
              <a:rPr lang="ru-RU" sz="1400" dirty="0" smtClean="0"/>
              <a:t>или подготовка под </a:t>
            </a:r>
            <a:br>
              <a:rPr lang="ru-RU" sz="1400" dirty="0" smtClean="0"/>
            </a:br>
            <a:r>
              <a:rPr lang="ru-RU" sz="1400" dirty="0" smtClean="0"/>
              <a:t>покрытие заказчика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58577" y="5733256"/>
            <a:ext cx="379143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1000"/>
              </a:spcBef>
              <a:buClr>
                <a:schemeClr val="accent5"/>
              </a:buClr>
            </a:pPr>
            <a:r>
              <a:rPr lang="ru-RU" b="1" dirty="0" smtClean="0">
                <a:solidFill>
                  <a:schemeClr val="tx1">
                    <a:lumMod val="50000"/>
                  </a:schemeClr>
                </a:solidFill>
                <a:latin typeface="Arial Narrow" panose="020B0606020202030204" pitchFamily="34" charset="0"/>
              </a:rPr>
              <a:t>Плинтуса</a:t>
            </a:r>
            <a:endParaRPr lang="ru-RU" b="1" dirty="0" smtClean="0">
              <a:latin typeface="Arial Narrow" panose="020B0606020202030204" pitchFamily="34" charset="0"/>
            </a:endParaRPr>
          </a:p>
        </p:txBody>
      </p:sp>
      <p:cxnSp>
        <p:nvCxnSpPr>
          <p:cNvPr id="29" name="Gerade Verbindung 13"/>
          <p:cNvCxnSpPr/>
          <p:nvPr/>
        </p:nvCxnSpPr>
        <p:spPr>
          <a:xfrm flipH="1">
            <a:off x="6669417" y="6024665"/>
            <a:ext cx="4814019" cy="0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7"/>
          <a:srcRect t="21539" b="13884"/>
          <a:stretch/>
        </p:blipFill>
        <p:spPr>
          <a:xfrm>
            <a:off x="6600056" y="6122116"/>
            <a:ext cx="2986714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5087887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42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dirty="0" err="1" smtClean="0">
              <a:ln>
                <a:noFill/>
              </a:ln>
              <a:solidFill>
                <a:schemeClr val="tx1"/>
              </a:solidFill>
              <a:latin typeface="TKTypeMedium"/>
              <a:ea typeface="+mj-ea"/>
              <a:cs typeface="+mj-cs"/>
              <a:sym typeface="TKTypeMedium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6134029" y="-3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30438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endParaRPr lang="ru-RU" sz="1600" dirty="0" smtClean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2230438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357188" indent="-342900">
              <a:buClr>
                <a:srgbClr val="00A0F5"/>
              </a:buClr>
              <a:buFont typeface="+mj-lt"/>
              <a:buAutoNum type="arabicPeriod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Стильная накладная панель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управления лифтом (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COP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) выполнена из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нержавеющей стали. Размеры: 260*1020 мм.</a:t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357188">
              <a:buClr>
                <a:srgbClr val="00A0F5"/>
              </a:buClr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Панель управления лифтом (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COP</a:t>
            </a:r>
            <a:r>
              <a:rPr lang="en-US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)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 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оснащена кнопками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STEP Classic 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с голубой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подсветкой и шрифтом Брайля</a:t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endParaRPr lang="ru-RU" sz="1600" dirty="0" smtClean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357188" indent="-342900">
              <a:buClr>
                <a:srgbClr val="00A0F5"/>
              </a:buClr>
              <a:buFont typeface="+mj-lt"/>
              <a:buAutoNum type="arabicPeriod"/>
            </a:pP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357188" indent="-342900">
              <a:buClr>
                <a:srgbClr val="00A0F5"/>
              </a:buClr>
              <a:buFont typeface="+mj-lt"/>
              <a:buAutoNum type="arabicPeriod" startAt="2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Зеркало крепится от поручня до потолка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на задней стене кабины лифта и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визуально </a:t>
            </a:r>
            <a:r>
              <a:rPr lang="ru-RU" sz="1600" dirty="0">
                <a:solidFill>
                  <a:srgbClr val="4B5564"/>
                </a:solidFill>
                <a:latin typeface="Arial Narrow" panose="020B0606020202030204" pitchFamily="34" charset="0"/>
              </a:rPr>
              <a:t>увеличивает 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пространство.  . </a:t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>
                <a:solidFill>
                  <a:srgbClr val="4B5564"/>
                </a:solidFill>
                <a:latin typeface="Arial Narrow" panose="020B0606020202030204" pitchFamily="34" charset="0"/>
              </a:rPr>
              <a:t>Размер зеркала. 960х1100 мм (Ш х В). </a:t>
            </a:r>
            <a:br>
              <a:rPr lang="ru-RU" sz="1600" dirty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>
                <a:solidFill>
                  <a:srgbClr val="4B5564"/>
                </a:solidFill>
                <a:latin typeface="Arial Narrow" panose="020B0606020202030204" pitchFamily="34" charset="0"/>
              </a:rPr>
              <a:t>Широкая кабина на 1000 кг: устанавливается 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2 </a:t>
            </a:r>
            <a:r>
              <a:rPr lang="ru-RU" sz="1600" dirty="0">
                <a:solidFill>
                  <a:srgbClr val="4B5564"/>
                </a:solidFill>
                <a:latin typeface="Arial Narrow" panose="020B0606020202030204" pitchFamily="34" charset="0"/>
              </a:rPr>
              <a:t>зеркала</a:t>
            </a:r>
            <a:endParaRPr lang="ru-RU" sz="1600" dirty="0" smtClean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357188" indent="-342900">
              <a:buClr>
                <a:srgbClr val="00A0F5"/>
              </a:buClr>
              <a:buFont typeface="+mj-lt"/>
              <a:buAutoNum type="arabicPeriod" startAt="2"/>
            </a:pP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357188" indent="-342900">
              <a:buClr>
                <a:srgbClr val="00A0F5"/>
              </a:buClr>
              <a:buFont typeface="+mj-lt"/>
              <a:buAutoNum type="arabicPeriod" startAt="2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Поручень из нержавеющей стали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располагается на боковой 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или задней стене 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кабины лифта</a:t>
            </a:r>
          </a:p>
          <a:p>
            <a:pPr marL="2287588" indent="-342900">
              <a:buClr>
                <a:srgbClr val="00A0F5"/>
              </a:buClr>
              <a:buFont typeface="+mj-lt"/>
              <a:buAutoNum type="arabicPeriod" startAt="2"/>
            </a:pP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90"/>
          <a:stretch/>
        </p:blipFill>
        <p:spPr>
          <a:xfrm>
            <a:off x="10230799" y="337230"/>
            <a:ext cx="1841865" cy="61161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r="3596" b="6872"/>
          <a:stretch/>
        </p:blipFill>
        <p:spPr>
          <a:xfrm>
            <a:off x="0" y="-60116"/>
            <a:ext cx="6011650" cy="6918116"/>
          </a:xfrm>
          <a:prstGeom prst="rect">
            <a:avLst/>
          </a:prstGeom>
        </p:spPr>
      </p:pic>
      <p:sp>
        <p:nvSpPr>
          <p:cNvPr id="14" name="Textplatzhalter 25"/>
          <p:cNvSpPr txBox="1">
            <a:spLocks/>
          </p:cNvSpPr>
          <p:nvPr/>
        </p:nvSpPr>
        <p:spPr>
          <a:xfrm>
            <a:off x="0" y="323763"/>
            <a:ext cx="2958870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sz="3000" dirty="0" err="1"/>
              <a:t>simplycity</a:t>
            </a:r>
            <a:r>
              <a:rPr lang="en-US" sz="3000" dirty="0"/>
              <a:t> </a:t>
            </a:r>
            <a:r>
              <a:rPr lang="ru-RU" sz="3000" dirty="0" smtClean="0"/>
              <a:t>2</a:t>
            </a:r>
            <a:r>
              <a:rPr lang="en-US" sz="3000" dirty="0" smtClean="0"/>
              <a:t>00</a:t>
            </a:r>
            <a:endParaRPr lang="en-US" sz="3000" dirty="0"/>
          </a:p>
        </p:txBody>
      </p:sp>
      <p:sp>
        <p:nvSpPr>
          <p:cNvPr id="15" name="Textplatzhalter 26"/>
          <p:cNvSpPr txBox="1">
            <a:spLocks/>
          </p:cNvSpPr>
          <p:nvPr/>
        </p:nvSpPr>
        <p:spPr>
          <a:xfrm>
            <a:off x="0" y="1018800"/>
            <a:ext cx="1947952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Дизайн</a:t>
            </a:r>
            <a:endParaRPr lang="en-US" sz="3000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0" y="1713600"/>
            <a:ext cx="4802451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t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000" dirty="0"/>
              <a:t>Надежность и комфорт</a:t>
            </a:r>
            <a:endParaRPr lang="en-US" sz="3000" dirty="0"/>
          </a:p>
        </p:txBody>
      </p:sp>
      <p:sp>
        <p:nvSpPr>
          <p:cNvPr id="40" name="TextBox 39"/>
          <p:cNvSpPr txBox="1"/>
          <p:nvPr/>
        </p:nvSpPr>
        <p:spPr>
          <a:xfrm>
            <a:off x="2236664" y="6333515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ru-RU" sz="16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287688" y="4233173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</a:rPr>
              <a:t>2</a:t>
            </a:r>
            <a:endParaRPr lang="ru-RU" sz="1600" dirty="0" err="1" smtClean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446823" y="346483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ru-RU" sz="1600" dirty="0" smtClean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57383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348880"/>
            <a:ext cx="1440160" cy="145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34029" y="526483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ru-RU" sz="16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34029" y="4020009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</a:rPr>
              <a:t>2</a:t>
            </a:r>
            <a:endParaRPr lang="ru-RU" sz="1600" dirty="0" err="1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34029" y="5661388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ru-RU" sz="1600" dirty="0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6037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0052194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94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200" dirty="0" err="1" smtClean="0">
              <a:ln>
                <a:noFill/>
              </a:ln>
              <a:solidFill>
                <a:schemeClr val="tx1"/>
              </a:solidFill>
              <a:latin typeface="TKTypeMedium" panose="020B0603040202020204" pitchFamily="34" charset="0"/>
              <a:ea typeface="+mj-ea"/>
              <a:cs typeface="+mj-cs"/>
              <a:sym typeface="TKTypeMedium" panose="020B060304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-24680" y="9807"/>
            <a:ext cx="1221668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30438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endParaRPr lang="ru-RU" sz="1600" dirty="0" smtClean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2230438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</p:txBody>
      </p:sp>
      <p:pic>
        <p:nvPicPr>
          <p:cNvPr id="359447" name="Picture 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842588"/>
            <a:ext cx="665939" cy="42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440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213" y="1852988"/>
            <a:ext cx="713491" cy="503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294828" y="721299"/>
            <a:ext cx="3424908" cy="791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Панель управления лифтом и 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индикатор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положения кабины лифта 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на этаже (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LIOP)</a:t>
            </a:r>
            <a:endParaRPr lang="ru-RU" dirty="0">
              <a:solidFill>
                <a:schemeClr val="bg2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9431" name="Picture 7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r="6303"/>
          <a:stretch/>
        </p:blipFill>
        <p:spPr bwMode="auto">
          <a:xfrm>
            <a:off x="4151784" y="0"/>
            <a:ext cx="56162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36000" y="259200"/>
            <a:ext cx="4751888" cy="615553"/>
          </a:xfrm>
        </p:spPr>
        <p:txBody>
          <a:bodyPr/>
          <a:lstStyle/>
          <a:p>
            <a:r>
              <a:rPr lang="en-US" dirty="0" smtClean="0"/>
              <a:t>s</a:t>
            </a:r>
            <a:r>
              <a:rPr lang="hr-HR" dirty="0" smtClean="0"/>
              <a:t>impl</a:t>
            </a:r>
            <a:r>
              <a:rPr lang="en-US" dirty="0" err="1" smtClean="0"/>
              <a:t>ycity</a:t>
            </a:r>
            <a:r>
              <a:rPr lang="en-US" dirty="0" smtClean="0"/>
              <a:t> </a:t>
            </a:r>
            <a:r>
              <a:rPr lang="hr-HR" dirty="0" smtClean="0"/>
              <a:t>2</a:t>
            </a:r>
            <a:r>
              <a:rPr lang="en-US" dirty="0" smtClean="0"/>
              <a:t>00</a:t>
            </a:r>
            <a:r>
              <a:rPr lang="de-DE" dirty="0"/>
              <a:t/>
            </a:r>
            <a:br>
              <a:rPr lang="de-DE" dirty="0"/>
            </a:b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359439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8" y="1906067"/>
            <a:ext cx="641178" cy="422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449" name="Picture 2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109" y="2150233"/>
            <a:ext cx="2243063" cy="846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9859109" y="721299"/>
            <a:ext cx="2279577" cy="791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Индикатор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положения кабины лифта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на этаже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LIP)</a:t>
            </a:r>
            <a:endParaRPr lang="ru-RU" dirty="0">
              <a:solidFill>
                <a:schemeClr val="bg2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endParaRPr lang="ru-RU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9859109" y="3070090"/>
            <a:ext cx="2279577" cy="357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6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Накладная </a:t>
            </a:r>
            <a:r>
              <a:rPr lang="ru-RU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панель</a:t>
            </a: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/>
            </a:r>
            <a:b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</a:br>
            <a:r>
              <a:rPr 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(</a:t>
            </a:r>
            <a:r>
              <a:rPr lang="ru-RU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опция)</a:t>
            </a:r>
            <a:endParaRPr lang="ru-RU" sz="1600" dirty="0">
              <a:solidFill>
                <a:schemeClr val="tx1"/>
              </a:solidFill>
              <a:latin typeface="Arial Narrow" panose="020B0606020202030204" pitchFamily="34" charset="0"/>
              <a:ea typeface="+mj-ea"/>
              <a:cs typeface="+mj-cs"/>
            </a:endParaRPr>
          </a:p>
          <a:p>
            <a:endParaRPr lang="ru-RU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95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9508434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18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dirty="0" err="1" smtClean="0">
              <a:ln>
                <a:noFill/>
              </a:ln>
              <a:solidFill>
                <a:schemeClr val="tx1"/>
              </a:solidFill>
              <a:latin typeface="TKTypeMedium"/>
              <a:ea typeface="+mj-ea"/>
              <a:cs typeface="+mj-cs"/>
              <a:sym typeface="TKType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2" r="1"/>
          <a:stretch/>
        </p:blipFill>
        <p:spPr>
          <a:xfrm>
            <a:off x="2855640" y="31566"/>
            <a:ext cx="9336360" cy="6858000"/>
          </a:xfrm>
          <a:prstGeom prst="rect">
            <a:avLst/>
          </a:prstGeom>
        </p:spPr>
      </p:pic>
      <p:sp>
        <p:nvSpPr>
          <p:cNvPr id="31" name="Textplatzhalter 25"/>
          <p:cNvSpPr txBox="1">
            <a:spLocks/>
          </p:cNvSpPr>
          <p:nvPr/>
        </p:nvSpPr>
        <p:spPr>
          <a:xfrm>
            <a:off x="0" y="323763"/>
            <a:ext cx="2958870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simplycity</a:t>
            </a:r>
            <a:r>
              <a:rPr lang="ru-RU" sz="3000" dirty="0" smtClean="0"/>
              <a:t> 200</a:t>
            </a:r>
            <a:endParaRPr lang="en-US" sz="3000" dirty="0"/>
          </a:p>
        </p:txBody>
      </p:sp>
      <p:sp>
        <p:nvSpPr>
          <p:cNvPr id="18" name="TextBox 17"/>
          <p:cNvSpPr txBox="1"/>
          <p:nvPr/>
        </p:nvSpPr>
        <p:spPr>
          <a:xfrm>
            <a:off x="406072" y="1265949"/>
            <a:ext cx="90" cy="31161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ru-RU" sz="1600" dirty="0" err="1" smtClean="0">
              <a:solidFill>
                <a:schemeClr val="bg1"/>
              </a:solidFill>
            </a:endParaRPr>
          </a:p>
        </p:txBody>
      </p:sp>
      <p:sp>
        <p:nvSpPr>
          <p:cNvPr id="19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263525" y="1989131"/>
            <a:ext cx="2592115" cy="791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Жилой комплекс</a:t>
            </a:r>
            <a:b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Life </a:t>
            </a:r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–</a:t>
            </a:r>
            <a:r>
              <a:rPr lang="ru-RU" sz="1600" dirty="0" err="1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Митинская</a:t>
            </a:r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ECOPARK</a:t>
            </a:r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47  лифтов</a:t>
            </a:r>
            <a:b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Москва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Фотография 360</a:t>
            </a:r>
            <a:r>
              <a:rPr lang="ru-RU" sz="1600" baseline="300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0</a:t>
            </a:r>
            <a:r>
              <a:rPr lang="en-US" sz="1600" baseline="300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en-US" sz="1600" baseline="300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1600" baseline="300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ru-RU" sz="1600" baseline="30000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1600" baseline="30000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  <a:hlinkClick r:id="rId9"/>
              </a:rPr>
              <a:t>https://tours.thyssenkrupp-elevator.media/tours/life-mitinskaya-ecopark.html</a:t>
            </a:r>
            <a:endParaRPr lang="ru-RU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6371"/>
          </a:xfrm>
          <a:custGeom>
            <a:avLst/>
            <a:gdLst/>
            <a:ahLst/>
            <a:cxnLst/>
            <a:rect l="l" t="t" r="r" b="b"/>
            <a:pathLst>
              <a:path w="7559040" h="10690860">
                <a:moveTo>
                  <a:pt x="0" y="10692384"/>
                </a:moveTo>
                <a:lnTo>
                  <a:pt x="7559040" y="10692384"/>
                </a:lnTo>
                <a:lnTo>
                  <a:pt x="7559040" y="2031"/>
                </a:lnTo>
                <a:lnTo>
                  <a:pt x="0" y="2031"/>
                </a:lnTo>
                <a:lnTo>
                  <a:pt x="0" y="10692384"/>
                </a:lnTo>
              </a:path>
            </a:pathLst>
          </a:custGeom>
          <a:solidFill>
            <a:srgbClr val="00A1E4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 txBox="1"/>
          <p:nvPr/>
        </p:nvSpPr>
        <p:spPr>
          <a:xfrm>
            <a:off x="407368" y="620688"/>
            <a:ext cx="4370662" cy="4955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/>
            <a:r>
              <a:rPr sz="1400" spc="10" dirty="0">
                <a:solidFill>
                  <a:srgbClr val="FFFFFF"/>
                </a:solidFill>
                <a:latin typeface="TKTypeRegular"/>
                <a:cs typeface="TKTypeRegular"/>
              </a:rPr>
              <a:t>Elevato</a:t>
            </a:r>
            <a:r>
              <a:rPr sz="1400" dirty="0">
                <a:solidFill>
                  <a:srgbClr val="FFFFFF"/>
                </a:solidFill>
                <a:latin typeface="TKTypeRegular"/>
                <a:cs typeface="TKTypeRegular"/>
              </a:rPr>
              <a:t>r</a:t>
            </a:r>
            <a:r>
              <a:rPr sz="1400" spc="-3" dirty="0">
                <a:solidFill>
                  <a:srgbClr val="FFFFFF"/>
                </a:solidFill>
                <a:latin typeface="TKTypeRegular"/>
                <a:cs typeface="TKTypeRegular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KTypeRegular"/>
                <a:cs typeface="TKTypeRegular"/>
              </a:rPr>
              <a:t>T</a:t>
            </a:r>
            <a:r>
              <a:rPr sz="1400" spc="3" dirty="0">
                <a:solidFill>
                  <a:srgbClr val="FFFFFF"/>
                </a:solidFill>
                <a:latin typeface="TKTypeRegular"/>
                <a:cs typeface="TKTypeRegular"/>
              </a:rPr>
              <a:t>e</a:t>
            </a:r>
            <a:r>
              <a:rPr sz="1400" spc="6" dirty="0">
                <a:solidFill>
                  <a:srgbClr val="FFFFFF"/>
                </a:solidFill>
                <a:latin typeface="TKTypeRegular"/>
                <a:cs typeface="TKTypeRegular"/>
              </a:rPr>
              <a:t>ch</a:t>
            </a:r>
            <a:r>
              <a:rPr sz="1400" spc="10" dirty="0">
                <a:solidFill>
                  <a:srgbClr val="FFFFFF"/>
                </a:solidFill>
                <a:latin typeface="TKTypeRegular"/>
                <a:cs typeface="TKTypeRegular"/>
              </a:rPr>
              <a:t>nolo</a:t>
            </a:r>
            <a:r>
              <a:rPr sz="1400" spc="16" dirty="0">
                <a:solidFill>
                  <a:srgbClr val="FFFFFF"/>
                </a:solidFill>
                <a:latin typeface="TKTypeRegular"/>
                <a:cs typeface="TKTypeRegular"/>
              </a:rPr>
              <a:t>g</a:t>
            </a:r>
            <a:r>
              <a:rPr sz="1400" dirty="0">
                <a:solidFill>
                  <a:srgbClr val="FFFFFF"/>
                </a:solidFill>
                <a:latin typeface="TKTypeRegular"/>
                <a:cs typeface="TKTypeRegular"/>
              </a:rPr>
              <a:t>y</a:t>
            </a:r>
            <a:endParaRPr sz="1400" dirty="0">
              <a:latin typeface="TKTypeRegular"/>
              <a:cs typeface="TKTypeRegular"/>
            </a:endParaRPr>
          </a:p>
          <a:p>
            <a:pPr>
              <a:spcBef>
                <a:spcPts val="19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8959"/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ysse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OO</a:t>
            </a:r>
            <a:r>
              <a:rPr sz="1400" spc="-3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400" dirty="0">
              <a:latin typeface="Tahoma"/>
              <a:cs typeface="Tahoma"/>
            </a:endParaRPr>
          </a:p>
          <a:p>
            <a:pPr>
              <a:spcBef>
                <a:spcPts val="22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8959"/>
            <a:r>
              <a:rPr sz="1400" b="1" spc="77" dirty="0">
                <a:solidFill>
                  <a:srgbClr val="FFFFFF"/>
                </a:solidFill>
                <a:latin typeface="Trebuchet MS"/>
                <a:cs typeface="Trebuchet MS"/>
              </a:rPr>
              <a:t>Ц</a:t>
            </a:r>
            <a:r>
              <a:rPr sz="1400" b="1" spc="19" dirty="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sz="1400" b="1" spc="16" dirty="0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sz="1400" b="1" spc="19" dirty="0">
                <a:solidFill>
                  <a:srgbClr val="FFFFFF"/>
                </a:solidFill>
                <a:latin typeface="Trebuchet MS"/>
                <a:cs typeface="Trebuchet MS"/>
              </a:rPr>
              <a:t>т</a:t>
            </a:r>
            <a:r>
              <a:rPr sz="1400" b="1" spc="35" dirty="0">
                <a:solidFill>
                  <a:srgbClr val="FFFFFF"/>
                </a:solidFill>
                <a:latin typeface="Trebuchet MS"/>
                <a:cs typeface="Trebuchet MS"/>
              </a:rPr>
              <a:t>ра</a:t>
            </a:r>
            <a:r>
              <a:rPr sz="1400" b="1" spc="32" dirty="0">
                <a:solidFill>
                  <a:srgbClr val="FFFFFF"/>
                </a:solidFill>
                <a:latin typeface="Trebuchet MS"/>
                <a:cs typeface="Trebuchet MS"/>
              </a:rPr>
              <a:t>л</a:t>
            </a:r>
            <a:r>
              <a:rPr sz="1400" b="1" spc="16" dirty="0">
                <a:solidFill>
                  <a:srgbClr val="FFFFFF"/>
                </a:solidFill>
                <a:latin typeface="Trebuchet MS"/>
                <a:cs typeface="Trebuchet MS"/>
              </a:rPr>
              <a:t>ьн</a:t>
            </a:r>
            <a:r>
              <a:rPr sz="1400" b="1" spc="32" dirty="0">
                <a:solidFill>
                  <a:srgbClr val="FFFFFF"/>
                </a:solidFill>
                <a:latin typeface="Trebuchet MS"/>
                <a:cs typeface="Trebuchet MS"/>
              </a:rPr>
              <a:t>ы</a:t>
            </a:r>
            <a:r>
              <a:rPr sz="1400" b="1" spc="10" dirty="0">
                <a:solidFill>
                  <a:srgbClr val="FFFFFF"/>
                </a:solidFill>
                <a:latin typeface="Trebuchet MS"/>
                <a:cs typeface="Trebuchet MS"/>
              </a:rPr>
              <a:t>й</a:t>
            </a:r>
            <a:r>
              <a:rPr sz="1400" b="1" spc="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29" dirty="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sz="1400" b="1" spc="55" dirty="0">
                <a:solidFill>
                  <a:srgbClr val="FFFFFF"/>
                </a:solidFill>
                <a:latin typeface="Trebuchet MS"/>
                <a:cs typeface="Trebuchet MS"/>
              </a:rPr>
              <a:t>ф</a:t>
            </a:r>
            <a:r>
              <a:rPr sz="1400" b="1" spc="16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1400" b="1" spc="6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endParaRPr sz="1400" dirty="0">
              <a:latin typeface="Trebuchet MS"/>
              <a:cs typeface="Trebuchet MS"/>
            </a:endParaRPr>
          </a:p>
          <a:p>
            <a:endParaRPr sz="1400" dirty="0">
              <a:latin typeface="Times New Roman"/>
              <a:cs typeface="Times New Roman"/>
            </a:endParaRPr>
          </a:p>
          <a:p>
            <a:pPr marL="8959" marR="3258"/>
            <a:r>
              <a:rPr sz="1400" spc="-3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43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2" dirty="0">
                <a:solidFill>
                  <a:srgbClr val="FFFFFF"/>
                </a:solidFill>
                <a:latin typeface="Tahoma"/>
                <a:cs typeface="Tahoma"/>
              </a:rPr>
              <a:t>г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М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400" spc="29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а,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п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сп.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400" spc="32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п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ова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32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8,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п.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400" spc="22" dirty="0">
                <a:solidFill>
                  <a:srgbClr val="FFFFFF"/>
                </a:solidFill>
                <a:latin typeface="Tahoma"/>
                <a:cs typeface="Tahoma"/>
              </a:rPr>
              <a:t>га</a:t>
            </a:r>
            <a:r>
              <a:rPr sz="1400" spc="29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19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1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л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2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8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400" spc="-19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400" spc="-51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400" spc="-19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1400" dirty="0">
              <a:latin typeface="Tahoma"/>
              <a:cs typeface="Tahoma"/>
            </a:endParaRPr>
          </a:p>
          <a:p>
            <a:pPr marL="8959"/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Ф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ак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2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8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400" spc="-19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400" spc="-51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1400" dirty="0">
              <a:latin typeface="Tahoma"/>
              <a:cs typeface="Tahoma"/>
            </a:endParaRPr>
          </a:p>
          <a:p>
            <a:pPr marL="8959" marR="1244888">
              <a:spcBef>
                <a:spcPts val="32"/>
              </a:spcBef>
            </a:pPr>
            <a:r>
              <a:rPr sz="1400" spc="3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400" spc="-22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w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.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h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ysse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n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kr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u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p</a:t>
            </a:r>
            <a:r>
              <a:rPr sz="1400" spc="22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p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-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e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le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v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t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o</a:t>
            </a:r>
            <a:r>
              <a:rPr sz="1400" spc="-26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.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r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u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sa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l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e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s@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t</a:t>
            </a:r>
            <a:r>
              <a:rPr sz="1400" spc="-3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k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-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.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r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u</a:t>
            </a:r>
            <a:endParaRPr sz="1400" dirty="0">
              <a:latin typeface="Tahoma"/>
              <a:cs typeface="Tahoma"/>
            </a:endParaRPr>
          </a:p>
          <a:p>
            <a:pPr>
              <a:spcBef>
                <a:spcPts val="1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8959"/>
            <a:r>
              <a:rPr sz="1400" b="1" spc="35" dirty="0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sz="1400" b="1" spc="19" dirty="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sz="1400" b="1" spc="6" dirty="0">
                <a:solidFill>
                  <a:srgbClr val="FFFFFF"/>
                </a:solidFill>
                <a:latin typeface="Trebuchet MS"/>
                <a:cs typeface="Trebuchet MS"/>
              </a:rPr>
              <a:t>г</a:t>
            </a:r>
            <a:r>
              <a:rPr sz="1400" b="1" spc="16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1400" b="1" spc="32" dirty="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sz="1400" b="1" spc="16" dirty="0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sz="1400" b="1" spc="29" dirty="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sz="1400" b="1" spc="38" dirty="0">
                <a:solidFill>
                  <a:srgbClr val="FFFFFF"/>
                </a:solidFill>
                <a:latin typeface="Trebuchet MS"/>
                <a:cs typeface="Trebuchet MS"/>
              </a:rPr>
              <a:t>л</a:t>
            </a:r>
            <a:r>
              <a:rPr sz="1400" b="1" spc="16" dirty="0">
                <a:solidFill>
                  <a:srgbClr val="FFFFFF"/>
                </a:solidFill>
                <a:latin typeface="Trebuchet MS"/>
                <a:cs typeface="Trebuchet MS"/>
              </a:rPr>
              <a:t>ьн</a:t>
            </a:r>
            <a:r>
              <a:rPr sz="1400" b="1" spc="35" dirty="0">
                <a:solidFill>
                  <a:srgbClr val="FFFFFF"/>
                </a:solidFill>
                <a:latin typeface="Trebuchet MS"/>
                <a:cs typeface="Trebuchet MS"/>
              </a:rPr>
              <a:t>ы</a:t>
            </a:r>
            <a:r>
              <a:rPr sz="1400" b="1" spc="13" dirty="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sz="1400" b="1" spc="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26" dirty="0">
                <a:solidFill>
                  <a:srgbClr val="FFFFFF"/>
                </a:solidFill>
                <a:latin typeface="Trebuchet MS"/>
                <a:cs typeface="Trebuchet MS"/>
              </a:rPr>
              <a:t>по</a:t>
            </a:r>
            <a:r>
              <a:rPr sz="1400" b="1" spc="58" dirty="0">
                <a:solidFill>
                  <a:srgbClr val="FFFFFF"/>
                </a:solidFill>
                <a:latin typeface="Trebuchet MS"/>
                <a:cs typeface="Trebuchet MS"/>
              </a:rPr>
              <a:t>д</a:t>
            </a:r>
            <a:r>
              <a:rPr sz="1400" b="1" spc="35" dirty="0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sz="1400" b="1" spc="42" dirty="0">
                <a:solidFill>
                  <a:srgbClr val="FFFFFF"/>
                </a:solidFill>
                <a:latin typeface="Trebuchet MS"/>
                <a:cs typeface="Trebuchet MS"/>
              </a:rPr>
              <a:t>а</a:t>
            </a:r>
            <a:r>
              <a:rPr sz="1400" b="1" spc="22" dirty="0">
                <a:solidFill>
                  <a:srgbClr val="FFFFFF"/>
                </a:solidFill>
                <a:latin typeface="Trebuchet MS"/>
                <a:cs typeface="Trebuchet MS"/>
              </a:rPr>
              <a:t>з</a:t>
            </a:r>
            <a:r>
              <a:rPr sz="1400" b="1" spc="55" dirty="0">
                <a:solidFill>
                  <a:srgbClr val="FFFFFF"/>
                </a:solidFill>
                <a:latin typeface="Trebuchet MS"/>
                <a:cs typeface="Trebuchet MS"/>
              </a:rPr>
              <a:t>д</a:t>
            </a:r>
            <a:r>
              <a:rPr sz="1400" b="1" spc="13" dirty="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sz="1400" b="1" spc="35" dirty="0">
                <a:solidFill>
                  <a:srgbClr val="FFFFFF"/>
                </a:solidFill>
                <a:latin typeface="Trebuchet MS"/>
                <a:cs typeface="Trebuchet MS"/>
              </a:rPr>
              <a:t>л</a:t>
            </a:r>
            <a:r>
              <a:rPr sz="1400" b="1" spc="19" dirty="0">
                <a:solidFill>
                  <a:srgbClr val="FFFFFF"/>
                </a:solidFill>
                <a:latin typeface="Trebuchet MS"/>
                <a:cs typeface="Trebuchet MS"/>
              </a:rPr>
              <a:t>е</a:t>
            </a:r>
            <a:r>
              <a:rPr sz="1400" b="1" spc="16" dirty="0">
                <a:solidFill>
                  <a:srgbClr val="FFFFFF"/>
                </a:solidFill>
                <a:latin typeface="Trebuchet MS"/>
                <a:cs typeface="Trebuchet MS"/>
              </a:rPr>
              <a:t>н</a:t>
            </a:r>
            <a:r>
              <a:rPr sz="1400" b="1" spc="13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1400" b="1" spc="6" dirty="0">
                <a:solidFill>
                  <a:srgbClr val="FFFFFF"/>
                </a:solidFill>
                <a:latin typeface="Trebuchet MS"/>
                <a:cs typeface="Trebuchet MS"/>
              </a:rPr>
              <a:t>я</a:t>
            </a:r>
            <a:endParaRPr sz="1400" dirty="0">
              <a:latin typeface="Trebuchet MS"/>
              <a:cs typeface="Trebuchet MS"/>
            </a:endParaRPr>
          </a:p>
          <a:p>
            <a:pPr>
              <a:spcBef>
                <a:spcPts val="22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8959"/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400" spc="-3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2" dirty="0">
                <a:solidFill>
                  <a:srgbClr val="FFFFFF"/>
                </a:solidFill>
                <a:latin typeface="Tahoma"/>
                <a:cs typeface="Tahoma"/>
              </a:rPr>
              <a:t>г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Екате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б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у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г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б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рс</a:t>
            </a:r>
            <a:r>
              <a:rPr sz="1400" spc="26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й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32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ра</a:t>
            </a:r>
            <a:r>
              <a:rPr sz="1400" spc="32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т,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32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п.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оф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400" spc="-1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1400" dirty="0">
              <a:latin typeface="Tahoma"/>
              <a:cs typeface="Tahoma"/>
            </a:endParaRPr>
          </a:p>
          <a:p>
            <a:pPr marL="8959"/>
            <a:r>
              <a:rPr sz="1400" spc="-51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л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400" spc="-22" dirty="0">
                <a:solidFill>
                  <a:srgbClr val="FFFFFF"/>
                </a:solidFill>
                <a:latin typeface="Tahoma"/>
                <a:cs typeface="Tahoma"/>
              </a:rPr>
              <a:t>ф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ак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2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-19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-51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400" spc="-3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-51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400" spc="-3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400" dirty="0">
              <a:latin typeface="Tahoma"/>
              <a:cs typeface="Tahoma"/>
            </a:endParaRPr>
          </a:p>
          <a:p>
            <a:pPr marL="8959"/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ek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t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er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i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b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u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r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g@t</a:t>
            </a:r>
            <a:r>
              <a:rPr sz="1400" spc="-3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h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yss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en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kr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u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p</a:t>
            </a:r>
            <a:r>
              <a:rPr sz="1400" spc="22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p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-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elev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t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o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.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r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u</a:t>
            </a:r>
            <a:endParaRPr sz="1400" dirty="0">
              <a:latin typeface="Tahoma"/>
              <a:cs typeface="Tahoma"/>
            </a:endParaRPr>
          </a:p>
          <a:p>
            <a:endParaRPr sz="1400" dirty="0">
              <a:latin typeface="Times New Roman"/>
              <a:cs typeface="Times New Roman"/>
            </a:endParaRPr>
          </a:p>
          <a:p>
            <a:pPr marL="8959" marR="340848"/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00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400" spc="-3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2" dirty="0">
                <a:solidFill>
                  <a:srgbClr val="FFFFFF"/>
                </a:solidFill>
                <a:latin typeface="Tahoma"/>
                <a:cs typeface="Tahoma"/>
              </a:rPr>
              <a:t>г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ов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си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б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рс</a:t>
            </a:r>
            <a:r>
              <a:rPr sz="1400" spc="22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ул.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б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л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ю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б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ова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32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2А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оф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1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л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2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-19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1400" spc="26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-22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1400" dirty="0">
              <a:latin typeface="Tahoma"/>
              <a:cs typeface="Tahoma"/>
            </a:endParaRPr>
          </a:p>
          <a:p>
            <a:pPr marL="8959"/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Фак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2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9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-19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40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1400" spc="26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-22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1400" dirty="0">
              <a:latin typeface="Tahoma"/>
              <a:cs typeface="Tahoma"/>
            </a:endParaRPr>
          </a:p>
          <a:p>
            <a:pPr marL="8959"/>
            <a:r>
              <a:rPr sz="1400" spc="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n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o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v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o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si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b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i</a:t>
            </a:r>
            <a:r>
              <a:rPr sz="1400" spc="22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r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sk</a:t>
            </a:r>
            <a:r>
              <a:rPr sz="1400" spc="-3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@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t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h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y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s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sen</a:t>
            </a:r>
            <a:r>
              <a:rPr sz="1400" spc="19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k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r</a:t>
            </a:r>
            <a:r>
              <a:rPr sz="1400" spc="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u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p</a:t>
            </a:r>
            <a:r>
              <a:rPr sz="1400" spc="22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p</a:t>
            </a:r>
            <a:r>
              <a:rPr sz="1400" spc="-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-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e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l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ev</a:t>
            </a:r>
            <a:r>
              <a:rPr sz="1400" spc="13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to</a:t>
            </a:r>
            <a:r>
              <a:rPr sz="1400" spc="-2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.</a:t>
            </a:r>
            <a:r>
              <a:rPr sz="1400" spc="16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r</a:t>
            </a:r>
            <a:r>
              <a:rPr sz="1400" spc="3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u</a:t>
            </a:r>
            <a:endParaRPr sz="1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5969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Объект 4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2682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52" name="Слайд think-cell" r:id="rId5" imgW="377" imgH="377" progId="TCLayout.ActiveDocument.1">
                  <p:embed/>
                </p:oleObj>
              </mc:Choice>
              <mc:Fallback>
                <p:oleObj name="Слайд think-cell" r:id="rId5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Прямоугольник 44"/>
          <p:cNvSpPr/>
          <p:nvPr/>
        </p:nvSpPr>
        <p:spPr>
          <a:xfrm>
            <a:off x="5994813" y="0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ru-RU" sz="1600" dirty="0" err="1" smtClean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-24680" y="0"/>
            <a:ext cx="8226826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43" name="Группа 42"/>
          <p:cNvGrpSpPr/>
          <p:nvPr/>
        </p:nvGrpSpPr>
        <p:grpSpPr>
          <a:xfrm>
            <a:off x="8472263" y="1599141"/>
            <a:ext cx="3384774" cy="2909977"/>
            <a:chOff x="6096895" y="4629573"/>
            <a:chExt cx="1985726" cy="1417505"/>
          </a:xfrm>
        </p:grpSpPr>
        <p:sp>
          <p:nvSpPr>
            <p:cNvPr id="11" name="object 11"/>
            <p:cNvSpPr/>
            <p:nvPr/>
          </p:nvSpPr>
          <p:spPr>
            <a:xfrm>
              <a:off x="6096895" y="4899658"/>
              <a:ext cx="1985725" cy="0"/>
            </a:xfrm>
            <a:custGeom>
              <a:avLst/>
              <a:gdLst/>
              <a:ahLst/>
              <a:cxnLst/>
              <a:rect l="l" t="t" r="r" b="b"/>
              <a:pathLst>
                <a:path w="3096259">
                  <a:moveTo>
                    <a:pt x="0" y="0"/>
                  </a:moveTo>
                  <a:lnTo>
                    <a:pt x="1403997" y="0"/>
                  </a:lnTo>
                  <a:lnTo>
                    <a:pt x="3096006" y="0"/>
                  </a:lnTo>
                </a:path>
              </a:pathLst>
            </a:custGeom>
            <a:ln w="6350">
              <a:solidFill>
                <a:srgbClr val="7B8D97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6895" y="5015095"/>
              <a:ext cx="1985725" cy="0"/>
            </a:xfrm>
            <a:custGeom>
              <a:avLst/>
              <a:gdLst/>
              <a:ahLst/>
              <a:cxnLst/>
              <a:rect l="l" t="t" r="r" b="b"/>
              <a:pathLst>
                <a:path w="3096259">
                  <a:moveTo>
                    <a:pt x="0" y="0"/>
                  </a:moveTo>
                  <a:lnTo>
                    <a:pt x="1403997" y="0"/>
                  </a:lnTo>
                  <a:lnTo>
                    <a:pt x="3096006" y="0"/>
                  </a:lnTo>
                </a:path>
              </a:pathLst>
            </a:custGeom>
            <a:ln w="6350">
              <a:solidFill>
                <a:srgbClr val="7B8D97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6096895" y="5130533"/>
              <a:ext cx="1985725" cy="0"/>
            </a:xfrm>
            <a:custGeom>
              <a:avLst/>
              <a:gdLst/>
              <a:ahLst/>
              <a:cxnLst/>
              <a:rect l="l" t="t" r="r" b="b"/>
              <a:pathLst>
                <a:path w="3096259">
                  <a:moveTo>
                    <a:pt x="0" y="0"/>
                  </a:moveTo>
                  <a:lnTo>
                    <a:pt x="1403997" y="0"/>
                  </a:lnTo>
                  <a:lnTo>
                    <a:pt x="3096006" y="0"/>
                  </a:lnTo>
                </a:path>
              </a:pathLst>
            </a:custGeom>
            <a:ln w="6350">
              <a:solidFill>
                <a:srgbClr val="7B8D97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6896" y="5245970"/>
              <a:ext cx="1985725" cy="0"/>
            </a:xfrm>
            <a:custGeom>
              <a:avLst/>
              <a:gdLst/>
              <a:ahLst/>
              <a:cxnLst/>
              <a:rect l="l" t="t" r="r" b="b"/>
              <a:pathLst>
                <a:path w="3096259">
                  <a:moveTo>
                    <a:pt x="0" y="0"/>
                  </a:moveTo>
                  <a:lnTo>
                    <a:pt x="3095993" y="0"/>
                  </a:lnTo>
                </a:path>
              </a:pathLst>
            </a:custGeom>
            <a:ln w="6350">
              <a:solidFill>
                <a:srgbClr val="7B8D97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5" name="object 15"/>
            <p:cNvSpPr/>
            <p:nvPr/>
          </p:nvSpPr>
          <p:spPr>
            <a:xfrm>
              <a:off x="6096896" y="5361409"/>
              <a:ext cx="1985725" cy="0"/>
            </a:xfrm>
            <a:custGeom>
              <a:avLst/>
              <a:gdLst/>
              <a:ahLst/>
              <a:cxnLst/>
              <a:rect l="l" t="t" r="r" b="b"/>
              <a:pathLst>
                <a:path w="3096259">
                  <a:moveTo>
                    <a:pt x="0" y="0"/>
                  </a:moveTo>
                  <a:lnTo>
                    <a:pt x="3095993" y="0"/>
                  </a:lnTo>
                </a:path>
              </a:pathLst>
            </a:custGeom>
            <a:ln w="6350">
              <a:solidFill>
                <a:srgbClr val="7B8D97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895" y="5476845"/>
              <a:ext cx="1985725" cy="0"/>
            </a:xfrm>
            <a:custGeom>
              <a:avLst/>
              <a:gdLst/>
              <a:ahLst/>
              <a:cxnLst/>
              <a:rect l="l" t="t" r="r" b="b"/>
              <a:pathLst>
                <a:path w="3096259">
                  <a:moveTo>
                    <a:pt x="0" y="0"/>
                  </a:moveTo>
                  <a:lnTo>
                    <a:pt x="1403997" y="0"/>
                  </a:lnTo>
                  <a:lnTo>
                    <a:pt x="3096006" y="0"/>
                  </a:lnTo>
                </a:path>
              </a:pathLst>
            </a:custGeom>
            <a:ln w="6350">
              <a:solidFill>
                <a:srgbClr val="7B8D97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6895" y="5631501"/>
              <a:ext cx="1985725" cy="0"/>
            </a:xfrm>
            <a:custGeom>
              <a:avLst/>
              <a:gdLst/>
              <a:ahLst/>
              <a:cxnLst/>
              <a:rect l="l" t="t" r="r" b="b"/>
              <a:pathLst>
                <a:path w="3096259">
                  <a:moveTo>
                    <a:pt x="0" y="0"/>
                  </a:moveTo>
                  <a:lnTo>
                    <a:pt x="1403997" y="0"/>
                  </a:lnTo>
                  <a:lnTo>
                    <a:pt x="3096006" y="0"/>
                  </a:lnTo>
                </a:path>
              </a:pathLst>
            </a:custGeom>
            <a:ln w="6350">
              <a:solidFill>
                <a:srgbClr val="7B8D97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6895" y="5816203"/>
              <a:ext cx="1985725" cy="0"/>
            </a:xfrm>
            <a:custGeom>
              <a:avLst/>
              <a:gdLst/>
              <a:ahLst/>
              <a:cxnLst/>
              <a:rect l="l" t="t" r="r" b="b"/>
              <a:pathLst>
                <a:path w="3096259">
                  <a:moveTo>
                    <a:pt x="0" y="0"/>
                  </a:moveTo>
                  <a:lnTo>
                    <a:pt x="1403997" y="0"/>
                  </a:lnTo>
                  <a:lnTo>
                    <a:pt x="3096006" y="0"/>
                  </a:lnTo>
                </a:path>
              </a:pathLst>
            </a:custGeom>
            <a:ln w="6350">
              <a:solidFill>
                <a:srgbClr val="7B8D97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6896" y="5931640"/>
              <a:ext cx="1985725" cy="0"/>
            </a:xfrm>
            <a:custGeom>
              <a:avLst/>
              <a:gdLst/>
              <a:ahLst/>
              <a:cxnLst/>
              <a:rect l="l" t="t" r="r" b="b"/>
              <a:pathLst>
                <a:path w="3096259">
                  <a:moveTo>
                    <a:pt x="0" y="0"/>
                  </a:moveTo>
                  <a:lnTo>
                    <a:pt x="3095993" y="0"/>
                  </a:lnTo>
                </a:path>
              </a:pathLst>
            </a:custGeom>
            <a:ln w="6350">
              <a:solidFill>
                <a:srgbClr val="7B8D97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6896" y="6047078"/>
              <a:ext cx="1985725" cy="0"/>
            </a:xfrm>
            <a:custGeom>
              <a:avLst/>
              <a:gdLst/>
              <a:ahLst/>
              <a:cxnLst/>
              <a:rect l="l" t="t" r="r" b="b"/>
              <a:pathLst>
                <a:path w="3096259">
                  <a:moveTo>
                    <a:pt x="0" y="0"/>
                  </a:moveTo>
                  <a:lnTo>
                    <a:pt x="3095993" y="0"/>
                  </a:lnTo>
                </a:path>
              </a:pathLst>
            </a:custGeom>
            <a:ln w="6350">
              <a:solidFill>
                <a:srgbClr val="7B8D97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096895" y="4629573"/>
              <a:ext cx="1985725" cy="104947"/>
            </a:xfrm>
            <a:prstGeom prst="rect">
              <a:avLst/>
            </a:prstGeom>
            <a:solidFill>
              <a:srgbClr val="00A1E4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2805"/>
              <a:r>
                <a:rPr sz="1400" spc="13" dirty="0">
                  <a:solidFill>
                    <a:srgbClr val="FFFFFF"/>
                  </a:solidFill>
                  <a:latin typeface="Tahoma"/>
                  <a:cs typeface="Tahoma"/>
                </a:rPr>
                <a:t>simpl</a:t>
              </a:r>
              <a:r>
                <a:rPr sz="1400" spc="3" dirty="0">
                  <a:solidFill>
                    <a:srgbClr val="FFFFFF"/>
                  </a:solidFill>
                  <a:latin typeface="Tahoma"/>
                  <a:cs typeface="Tahoma"/>
                </a:rPr>
                <a:t>y</a:t>
              </a:r>
              <a:r>
                <a:rPr sz="1400" spc="6" dirty="0">
                  <a:solidFill>
                    <a:srgbClr val="FFFFFF"/>
                  </a:solidFill>
                  <a:latin typeface="Tahoma"/>
                  <a:cs typeface="Tahoma"/>
                </a:rPr>
                <a:t>c</a:t>
              </a:r>
              <a:r>
                <a:rPr sz="1400" spc="10" dirty="0">
                  <a:solidFill>
                    <a:srgbClr val="FFFFFF"/>
                  </a:solidFill>
                  <a:latin typeface="Tahoma"/>
                  <a:cs typeface="Tahoma"/>
                </a:rPr>
                <a:t>i</a:t>
              </a:r>
              <a:r>
                <a:rPr sz="1400" spc="26" dirty="0">
                  <a:solidFill>
                    <a:srgbClr val="FFFFFF"/>
                  </a:solidFill>
                  <a:latin typeface="Tahoma"/>
                  <a:cs typeface="Tahoma"/>
                </a:rPr>
                <a:t>t</a:t>
              </a:r>
              <a:r>
                <a:rPr sz="1400" spc="16" dirty="0">
                  <a:solidFill>
                    <a:srgbClr val="FFFFFF"/>
                  </a:solidFill>
                  <a:latin typeface="Tahoma"/>
                  <a:cs typeface="Tahoma"/>
                </a:rPr>
                <a:t>y</a:t>
              </a:r>
              <a:endParaRPr sz="1400" dirty="0">
                <a:latin typeface="Tahoma"/>
                <a:cs typeface="Tahoma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111839" y="4790386"/>
              <a:ext cx="703361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-45" dirty="0">
                  <a:solidFill>
                    <a:srgbClr val="00A1E4"/>
                  </a:solidFill>
                  <a:latin typeface="Tahoma"/>
                  <a:cs typeface="Tahoma"/>
                </a:rPr>
                <a:t>Т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и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п</a:t>
              </a:r>
              <a:r>
                <a:rPr sz="1100" spc="-22" dirty="0">
                  <a:solidFill>
                    <a:srgbClr val="00A1E4"/>
                  </a:solidFill>
                  <a:latin typeface="Tahoma"/>
                  <a:cs typeface="Tahoma"/>
                </a:rPr>
                <a:t> 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ли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ф</a:t>
              </a:r>
              <a:r>
                <a:rPr sz="1100" spc="26" dirty="0">
                  <a:solidFill>
                    <a:srgbClr val="00A1E4"/>
                  </a:solidFill>
                  <a:latin typeface="Tahoma"/>
                  <a:cs typeface="Tahoma"/>
                </a:rPr>
                <a:t>т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а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6927778" y="4724640"/>
              <a:ext cx="1070355" cy="164916"/>
            </a:xfrm>
            <a:prstGeom prst="rect">
              <a:avLst/>
            </a:prstGeom>
          </p:spPr>
          <p:txBody>
            <a:bodyPr vert="horz" wrap="square" lIns="0" tIns="0" rIns="0" bIns="0" spcCol="216000" rtlCol="0" anchor="ctr" anchorCtr="0">
              <a:spAutoFit/>
            </a:bodyPr>
            <a:lstStyle/>
            <a:p>
              <a:pPr marL="8145" marR="3258"/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Б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з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м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а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ш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и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н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н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19" dirty="0">
                  <a:solidFill>
                    <a:srgbClr val="231F20"/>
                  </a:solidFill>
                  <a:latin typeface="Tahoma"/>
                  <a:cs typeface="Tahoma"/>
                </a:rPr>
                <a:t>г</a:t>
              </a:r>
              <a:r>
                <a:rPr sz="1100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п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19" dirty="0">
                  <a:solidFill>
                    <a:srgbClr val="231F20"/>
                  </a:solidFill>
                  <a:latin typeface="Tahoma"/>
                  <a:cs typeface="Tahoma"/>
                </a:rPr>
                <a:t>м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22" dirty="0">
                  <a:solidFill>
                    <a:srgbClr val="231F20"/>
                  </a:solidFill>
                  <a:latin typeface="Tahoma"/>
                  <a:cs typeface="Tahoma"/>
                </a:rPr>
                <a:t>щ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н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ия</a:t>
              </a:r>
              <a:r>
                <a:rPr sz="1100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C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м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а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ш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и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нн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ы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м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п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19" dirty="0">
                  <a:solidFill>
                    <a:srgbClr val="231F20"/>
                  </a:solidFill>
                  <a:latin typeface="Tahoma"/>
                  <a:cs typeface="Tahoma"/>
                </a:rPr>
                <a:t>м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22" dirty="0">
                  <a:solidFill>
                    <a:srgbClr val="231F20"/>
                  </a:solidFill>
                  <a:latin typeface="Tahoma"/>
                  <a:cs typeface="Tahoma"/>
                </a:rPr>
                <a:t>щ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ни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м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109910" y="4904806"/>
              <a:ext cx="998926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dirty="0">
                  <a:solidFill>
                    <a:srgbClr val="00A1E4"/>
                  </a:solidFill>
                  <a:latin typeface="Tahoma"/>
                  <a:cs typeface="Tahoma"/>
                </a:rPr>
                <a:t>К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о</a:t>
              </a:r>
              <a:r>
                <a:rPr sz="1100" spc="16" dirty="0">
                  <a:solidFill>
                    <a:srgbClr val="00A1E4"/>
                  </a:solidFill>
                  <a:latin typeface="Tahoma"/>
                  <a:cs typeface="Tahoma"/>
                </a:rPr>
                <a:t>л</a:t>
              </a:r>
              <a:r>
                <a:rPr sz="1100" spc="-13" dirty="0">
                  <a:solidFill>
                    <a:srgbClr val="00A1E4"/>
                  </a:solidFill>
                  <a:latin typeface="Tahoma"/>
                  <a:cs typeface="Tahoma"/>
                </a:rPr>
                <a:t>-</a:t>
              </a:r>
              <a:r>
                <a:rPr sz="1100" spc="3" dirty="0">
                  <a:solidFill>
                    <a:srgbClr val="00A1E4"/>
                  </a:solidFill>
                  <a:latin typeface="Tahoma"/>
                  <a:cs typeface="Tahoma"/>
                </a:rPr>
                <a:t>в</a:t>
              </a:r>
              <a:r>
                <a:rPr sz="1100" dirty="0">
                  <a:solidFill>
                    <a:srgbClr val="00A1E4"/>
                  </a:solidFill>
                  <a:latin typeface="Tahoma"/>
                  <a:cs typeface="Tahoma"/>
                </a:rPr>
                <a:t>о</a:t>
              </a:r>
              <a:r>
                <a:rPr sz="1100" spc="-22" dirty="0">
                  <a:solidFill>
                    <a:srgbClr val="00A1E4"/>
                  </a:solidFill>
                  <a:latin typeface="Tahoma"/>
                  <a:cs typeface="Tahoma"/>
                </a:rPr>
                <a:t> 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пас</a:t>
              </a:r>
              <a:r>
                <a:rPr sz="1100" spc="16" dirty="0">
                  <a:solidFill>
                    <a:srgbClr val="00A1E4"/>
                  </a:solidFill>
                  <a:latin typeface="Tahoma"/>
                  <a:cs typeface="Tahoma"/>
                </a:rPr>
                <a:t>с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а</a:t>
              </a:r>
              <a:r>
                <a:rPr sz="1100" spc="38" dirty="0">
                  <a:solidFill>
                    <a:srgbClr val="00A1E4"/>
                  </a:solidFill>
                  <a:latin typeface="Tahoma"/>
                  <a:cs typeface="Tahoma"/>
                </a:rPr>
                <a:t>ж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и</a:t>
              </a:r>
              <a:r>
                <a:rPr sz="1100" spc="13" dirty="0">
                  <a:solidFill>
                    <a:srgbClr val="00A1E4"/>
                  </a:solidFill>
                  <a:latin typeface="Tahoma"/>
                  <a:cs typeface="Tahoma"/>
                </a:rPr>
                <a:t>р</a:t>
              </a:r>
              <a:r>
                <a:rPr sz="1100" spc="3" dirty="0">
                  <a:solidFill>
                    <a:srgbClr val="00A1E4"/>
                  </a:solidFill>
                  <a:latin typeface="Tahoma"/>
                  <a:cs typeface="Tahoma"/>
                </a:rPr>
                <a:t>о</a:t>
              </a:r>
              <a:r>
                <a:rPr sz="1100" dirty="0">
                  <a:solidFill>
                    <a:srgbClr val="00A1E4"/>
                  </a:solidFill>
                  <a:latin typeface="Tahoma"/>
                  <a:cs typeface="Tahoma"/>
                </a:rPr>
                <a:t>в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927778" y="4912327"/>
              <a:ext cx="1070355" cy="8245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pPr marL="8145"/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Д</a:t>
              </a:r>
              <a:r>
                <a:rPr sz="1100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1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3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-6" dirty="0">
                  <a:solidFill>
                    <a:srgbClr val="231F20"/>
                  </a:solidFill>
                  <a:latin typeface="Tahoma"/>
                  <a:cs typeface="Tahoma"/>
                </a:rPr>
                <a:t>ч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л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ов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19" dirty="0">
                  <a:solidFill>
                    <a:srgbClr val="231F20"/>
                  </a:solidFill>
                  <a:latin typeface="Tahoma"/>
                  <a:cs typeface="Tahoma"/>
                </a:rPr>
                <a:t>к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111839" y="5040871"/>
              <a:ext cx="745457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-42" dirty="0">
                  <a:solidFill>
                    <a:srgbClr val="00A1E4"/>
                  </a:solidFill>
                  <a:latin typeface="Tahoma"/>
                  <a:cs typeface="Tahoma"/>
                </a:rPr>
                <a:t>Г</a:t>
              </a:r>
              <a:r>
                <a:rPr sz="1100" spc="3" dirty="0">
                  <a:solidFill>
                    <a:srgbClr val="00A1E4"/>
                  </a:solidFill>
                  <a:latin typeface="Tahoma"/>
                  <a:cs typeface="Tahoma"/>
                </a:rPr>
                <a:t>р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узоп</a:t>
              </a:r>
              <a:r>
                <a:rPr sz="1100" spc="3" dirty="0">
                  <a:solidFill>
                    <a:srgbClr val="00A1E4"/>
                  </a:solidFill>
                  <a:latin typeface="Tahoma"/>
                  <a:cs typeface="Tahoma"/>
                </a:rPr>
                <a:t>о</a:t>
              </a:r>
              <a:r>
                <a:rPr sz="1100" spc="22" dirty="0">
                  <a:solidFill>
                    <a:srgbClr val="00A1E4"/>
                  </a:solidFill>
                  <a:latin typeface="Tahoma"/>
                  <a:cs typeface="Tahoma"/>
                </a:rPr>
                <a:t>д</a:t>
              </a:r>
              <a:r>
                <a:rPr sz="1100" spc="16" dirty="0">
                  <a:solidFill>
                    <a:srgbClr val="00A1E4"/>
                  </a:solidFill>
                  <a:latin typeface="Tahoma"/>
                  <a:cs typeface="Tahoma"/>
                </a:rPr>
                <a:t>ъёмнос</a:t>
              </a:r>
              <a:r>
                <a:rPr sz="1100" spc="19" dirty="0">
                  <a:solidFill>
                    <a:srgbClr val="00A1E4"/>
                  </a:solidFill>
                  <a:latin typeface="Tahoma"/>
                  <a:cs typeface="Tahoma"/>
                </a:rPr>
                <a:t>ть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927778" y="5040871"/>
              <a:ext cx="1070355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40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0</a:t>
              </a:r>
              <a:r>
                <a:rPr sz="1100" spc="-16" dirty="0">
                  <a:solidFill>
                    <a:srgbClr val="231F20"/>
                  </a:solidFill>
                  <a:latin typeface="Tahoma"/>
                  <a:cs typeface="Tahoma"/>
                </a:rPr>
                <a:t>/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6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3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0</a:t>
              </a:r>
              <a:r>
                <a:rPr sz="1100" spc="-10" dirty="0">
                  <a:solidFill>
                    <a:srgbClr val="231F20"/>
                  </a:solidFill>
                  <a:latin typeface="Tahoma"/>
                  <a:cs typeface="Tahoma"/>
                </a:rPr>
                <a:t>/</a:t>
              </a:r>
              <a:r>
                <a:rPr sz="1100" spc="-3" dirty="0">
                  <a:solidFill>
                    <a:srgbClr val="231F20"/>
                  </a:solidFill>
                  <a:latin typeface="Tahoma"/>
                  <a:cs typeface="Tahoma"/>
                </a:rPr>
                <a:t>1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00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0</a:t>
              </a:r>
              <a:r>
                <a:rPr sz="1100" spc="-19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22" dirty="0">
                  <a:solidFill>
                    <a:srgbClr val="231F20"/>
                  </a:solidFill>
                  <a:latin typeface="Tahoma"/>
                  <a:cs typeface="Tahoma"/>
                </a:rPr>
                <a:t>кг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6111839" y="5156310"/>
              <a:ext cx="703361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16" dirty="0">
                  <a:solidFill>
                    <a:srgbClr val="00A1E4"/>
                  </a:solidFill>
                  <a:latin typeface="Tahoma"/>
                  <a:cs typeface="Tahoma"/>
                </a:rPr>
                <a:t>С</a:t>
              </a:r>
              <a:r>
                <a:rPr sz="1100" spc="3" dirty="0">
                  <a:solidFill>
                    <a:srgbClr val="00A1E4"/>
                  </a:solidFill>
                  <a:latin typeface="Tahoma"/>
                  <a:cs typeface="Tahoma"/>
                </a:rPr>
                <a:t>ко</a:t>
              </a:r>
              <a:r>
                <a:rPr sz="1100" spc="13" dirty="0">
                  <a:solidFill>
                    <a:srgbClr val="00A1E4"/>
                  </a:solidFill>
                  <a:latin typeface="Tahoma"/>
                  <a:cs typeface="Tahoma"/>
                </a:rPr>
                <a:t>р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о</a:t>
              </a:r>
              <a:r>
                <a:rPr sz="1100" spc="19" dirty="0">
                  <a:solidFill>
                    <a:srgbClr val="00A1E4"/>
                  </a:solidFill>
                  <a:latin typeface="Tahoma"/>
                  <a:cs typeface="Tahoma"/>
                </a:rPr>
                <a:t>с</a:t>
              </a:r>
              <a:r>
                <a:rPr sz="1100" spc="26" dirty="0">
                  <a:solidFill>
                    <a:srgbClr val="00A1E4"/>
                  </a:solidFill>
                  <a:latin typeface="Tahoma"/>
                  <a:cs typeface="Tahoma"/>
                </a:rPr>
                <a:t>т</a:t>
              </a:r>
              <a:r>
                <a:rPr sz="1100" spc="13" dirty="0">
                  <a:solidFill>
                    <a:srgbClr val="00A1E4"/>
                  </a:solidFill>
                  <a:latin typeface="Tahoma"/>
                  <a:cs typeface="Tahoma"/>
                </a:rPr>
                <a:t>ь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6927778" y="5156310"/>
              <a:ext cx="612903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-10" dirty="0">
                  <a:solidFill>
                    <a:srgbClr val="231F20"/>
                  </a:solidFill>
                  <a:latin typeface="Tahoma"/>
                  <a:cs typeface="Tahoma"/>
                </a:rPr>
                <a:t>1</a:t>
              </a:r>
              <a:r>
                <a:rPr sz="1100" spc="-6" dirty="0">
                  <a:solidFill>
                    <a:srgbClr val="231F20"/>
                  </a:solidFill>
                  <a:latin typeface="Tahoma"/>
                  <a:cs typeface="Tahoma"/>
                </a:rPr>
                <a:t>,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0</a:t>
              </a:r>
              <a:r>
                <a:rPr sz="1100" spc="-35" dirty="0">
                  <a:solidFill>
                    <a:srgbClr val="231F20"/>
                  </a:solidFill>
                  <a:latin typeface="Tahoma"/>
                  <a:cs typeface="Tahoma"/>
                </a:rPr>
                <a:t>/</a:t>
              </a:r>
              <a:r>
                <a:rPr sz="1100" spc="-6" dirty="0">
                  <a:solidFill>
                    <a:srgbClr val="231F20"/>
                  </a:solidFill>
                  <a:latin typeface="Tahoma"/>
                  <a:cs typeface="Tahoma"/>
                </a:rPr>
                <a:t>1,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6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9" dirty="0">
                  <a:solidFill>
                    <a:srgbClr val="231F20"/>
                  </a:solidFill>
                  <a:latin typeface="Tahoma"/>
                  <a:cs typeface="Tahoma"/>
                </a:rPr>
                <a:t>м</a:t>
              </a:r>
              <a:r>
                <a:rPr sz="1100" spc="-45" dirty="0">
                  <a:solidFill>
                    <a:srgbClr val="231F20"/>
                  </a:solidFill>
                  <a:latin typeface="Tahoma"/>
                  <a:cs typeface="Tahoma"/>
                </a:rPr>
                <a:t>/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с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6111839" y="5271750"/>
              <a:ext cx="745457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В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ы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с</a:t>
              </a:r>
              <a:r>
                <a:rPr sz="1100" dirty="0">
                  <a:solidFill>
                    <a:srgbClr val="00A1E4"/>
                  </a:solidFill>
                  <a:latin typeface="Tahoma"/>
                  <a:cs typeface="Tahoma"/>
                </a:rPr>
                <a:t>о</a:t>
              </a:r>
              <a:r>
                <a:rPr sz="1100" spc="26" dirty="0">
                  <a:solidFill>
                    <a:srgbClr val="00A1E4"/>
                  </a:solidFill>
                  <a:latin typeface="Tahoma"/>
                  <a:cs typeface="Tahoma"/>
                </a:rPr>
                <a:t>т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а</a:t>
              </a:r>
              <a:r>
                <a:rPr sz="1100" spc="-22" dirty="0">
                  <a:solidFill>
                    <a:srgbClr val="00A1E4"/>
                  </a:solidFill>
                  <a:latin typeface="Tahoma"/>
                  <a:cs typeface="Tahoma"/>
                </a:rPr>
                <a:t> </a:t>
              </a:r>
              <a:r>
                <a:rPr sz="1100" spc="13" dirty="0">
                  <a:solidFill>
                    <a:srgbClr val="00A1E4"/>
                  </a:solidFill>
                  <a:latin typeface="Tahoma"/>
                  <a:cs typeface="Tahoma"/>
                </a:rPr>
                <a:t>п</a:t>
              </a:r>
              <a:r>
                <a:rPr sz="1100" spc="-3" dirty="0">
                  <a:solidFill>
                    <a:srgbClr val="00A1E4"/>
                  </a:solidFill>
                  <a:latin typeface="Tahoma"/>
                  <a:cs typeface="Tahoma"/>
                </a:rPr>
                <a:t>о</a:t>
              </a:r>
              <a:r>
                <a:rPr sz="1100" spc="22" dirty="0">
                  <a:solidFill>
                    <a:srgbClr val="00A1E4"/>
                  </a:solidFill>
                  <a:latin typeface="Tahoma"/>
                  <a:cs typeface="Tahoma"/>
                </a:rPr>
                <a:t>д</a:t>
              </a:r>
              <a:r>
                <a:rPr sz="1100" spc="29" dirty="0">
                  <a:solidFill>
                    <a:srgbClr val="00A1E4"/>
                  </a:solidFill>
                  <a:latin typeface="Tahoma"/>
                  <a:cs typeface="Tahoma"/>
                </a:rPr>
                <a:t>ъ</a:t>
              </a:r>
              <a:r>
                <a:rPr sz="1100" spc="13" dirty="0">
                  <a:solidFill>
                    <a:srgbClr val="00A1E4"/>
                  </a:solidFill>
                  <a:latin typeface="Tahoma"/>
                  <a:cs typeface="Tahoma"/>
                </a:rPr>
                <a:t>ё</a:t>
              </a:r>
              <a:r>
                <a:rPr sz="1100" spc="16" dirty="0">
                  <a:solidFill>
                    <a:srgbClr val="00A1E4"/>
                  </a:solidFill>
                  <a:latin typeface="Tahoma"/>
                  <a:cs typeface="Tahoma"/>
                </a:rPr>
                <a:t>м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а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927778" y="5271750"/>
              <a:ext cx="436454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Д</a:t>
              </a:r>
              <a:r>
                <a:rPr sz="1100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8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0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м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6111837" y="5387190"/>
              <a:ext cx="660969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-10" dirty="0">
                  <a:solidFill>
                    <a:srgbClr val="00A1E4"/>
                  </a:solidFill>
                  <a:latin typeface="Tahoma"/>
                  <a:cs typeface="Tahoma"/>
                </a:rPr>
                <a:t>Ч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и</a:t>
              </a:r>
              <a:r>
                <a:rPr sz="1100" spc="16" dirty="0">
                  <a:solidFill>
                    <a:srgbClr val="00A1E4"/>
                  </a:solidFill>
                  <a:latin typeface="Tahoma"/>
                  <a:cs typeface="Tahoma"/>
                </a:rPr>
                <a:t>с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л</a:t>
              </a:r>
              <a:r>
                <a:rPr sz="1100" dirty="0">
                  <a:solidFill>
                    <a:srgbClr val="00A1E4"/>
                  </a:solidFill>
                  <a:latin typeface="Tahoma"/>
                  <a:cs typeface="Tahoma"/>
                </a:rPr>
                <a:t>о</a:t>
              </a:r>
              <a:r>
                <a:rPr sz="1100" spc="-22" dirty="0">
                  <a:solidFill>
                    <a:srgbClr val="00A1E4"/>
                  </a:solidFill>
                  <a:latin typeface="Tahoma"/>
                  <a:cs typeface="Tahoma"/>
                </a:rPr>
                <a:t> 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о</a:t>
              </a:r>
              <a:r>
                <a:rPr sz="1100" spc="19" dirty="0">
                  <a:solidFill>
                    <a:srgbClr val="00A1E4"/>
                  </a:solidFill>
                  <a:latin typeface="Tahoma"/>
                  <a:cs typeface="Tahoma"/>
                </a:rPr>
                <a:t>с</a:t>
              </a:r>
              <a:r>
                <a:rPr sz="1100" spc="26" dirty="0">
                  <a:solidFill>
                    <a:srgbClr val="00A1E4"/>
                  </a:solidFill>
                  <a:latin typeface="Tahoma"/>
                  <a:cs typeface="Tahoma"/>
                </a:rPr>
                <a:t>т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а</a:t>
              </a:r>
              <a:r>
                <a:rPr sz="1100" spc="13" dirty="0">
                  <a:solidFill>
                    <a:srgbClr val="00A1E4"/>
                  </a:solidFill>
                  <a:latin typeface="Tahoma"/>
                  <a:cs typeface="Tahoma"/>
                </a:rPr>
                <a:t>н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овок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6927778" y="5387190"/>
              <a:ext cx="351965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3" dirty="0" err="1">
                  <a:solidFill>
                    <a:srgbClr val="231F20"/>
                  </a:solidFill>
                  <a:latin typeface="Tahoma"/>
                  <a:cs typeface="Tahoma"/>
                </a:rPr>
                <a:t>Д</a:t>
              </a:r>
              <a:r>
                <a:rPr sz="1100" dirty="0" err="1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lang="en-US" sz="1100" spc="10" dirty="0" smtClean="0">
                  <a:solidFill>
                    <a:srgbClr val="231F20"/>
                  </a:solidFill>
                  <a:latin typeface="Tahoma"/>
                  <a:cs typeface="Tahoma"/>
                </a:rPr>
                <a:t>28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6111839" y="5522236"/>
              <a:ext cx="660966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Кабина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6927778" y="5481007"/>
              <a:ext cx="1154610" cy="1649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 marR="3665"/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А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н</a:t>
              </a:r>
              <a:r>
                <a:rPr sz="1100" spc="26" dirty="0">
                  <a:solidFill>
                    <a:srgbClr val="231F20"/>
                  </a:solidFill>
                  <a:latin typeface="Tahoma"/>
                  <a:cs typeface="Tahoma"/>
                </a:rPr>
                <a:t>т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и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в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ан</a:t>
              </a:r>
              <a:r>
                <a:rPr sz="1100" spc="29" dirty="0">
                  <a:solidFill>
                    <a:srgbClr val="231F20"/>
                  </a:solidFill>
                  <a:latin typeface="Tahoma"/>
                  <a:cs typeface="Tahoma"/>
                </a:rPr>
                <a:t>д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аль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н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ис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п</a:t>
              </a:r>
              <a:r>
                <a:rPr sz="1100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л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не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ни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-10" dirty="0">
                  <a:solidFill>
                    <a:srgbClr val="231F20"/>
                  </a:solidFill>
                  <a:latin typeface="Tahoma"/>
                  <a:cs typeface="Tahoma"/>
                </a:rPr>
                <a:t>, 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и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зн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с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19" dirty="0">
                  <a:solidFill>
                    <a:srgbClr val="231F20"/>
                  </a:solidFill>
                  <a:latin typeface="Tahoma"/>
                  <a:cs typeface="Tahoma"/>
                </a:rPr>
                <a:t>с</a:t>
              </a:r>
              <a:r>
                <a:rPr sz="1100" spc="22" dirty="0">
                  <a:solidFill>
                    <a:srgbClr val="231F20"/>
                  </a:solidFill>
                  <a:latin typeface="Tahoma"/>
                  <a:cs typeface="Tahoma"/>
                </a:rPr>
                <a:t>т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й</a:t>
              </a:r>
              <a:r>
                <a:rPr sz="1100" spc="22" dirty="0">
                  <a:solidFill>
                    <a:srgbClr val="231F20"/>
                  </a:solidFill>
                  <a:latin typeface="Tahoma"/>
                  <a:cs typeface="Tahoma"/>
                </a:rPr>
                <a:t>к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ие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м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а</a:t>
              </a:r>
              <a:r>
                <a:rPr sz="1100" spc="22" dirty="0">
                  <a:solidFill>
                    <a:srgbClr val="231F20"/>
                  </a:solidFill>
                  <a:latin typeface="Tahoma"/>
                  <a:cs typeface="Tahoma"/>
                </a:rPr>
                <a:t>т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р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и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ал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ы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6111837" y="5691913"/>
              <a:ext cx="660967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-45" dirty="0">
                  <a:solidFill>
                    <a:srgbClr val="00A1E4"/>
                  </a:solidFill>
                  <a:latin typeface="Tahoma"/>
                  <a:cs typeface="Tahoma"/>
                </a:rPr>
                <a:t>Т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и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п</a:t>
              </a:r>
              <a:r>
                <a:rPr sz="1100" spc="3" dirty="0">
                  <a:solidFill>
                    <a:srgbClr val="00A1E4"/>
                  </a:solidFill>
                  <a:latin typeface="Tahoma"/>
                  <a:cs typeface="Tahoma"/>
                </a:rPr>
                <a:t>ы</a:t>
              </a:r>
              <a:r>
                <a:rPr sz="1100" spc="-22" dirty="0">
                  <a:solidFill>
                    <a:srgbClr val="00A1E4"/>
                  </a:solidFill>
                  <a:latin typeface="Tahoma"/>
                  <a:cs typeface="Tahoma"/>
                </a:rPr>
                <a:t> </a:t>
              </a:r>
              <a:r>
                <a:rPr sz="1100" spc="26" dirty="0">
                  <a:solidFill>
                    <a:srgbClr val="00A1E4"/>
                  </a:solidFill>
                  <a:latin typeface="Tahoma"/>
                  <a:cs typeface="Tahoma"/>
                </a:rPr>
                <a:t>д</a:t>
              </a:r>
              <a:r>
                <a:rPr sz="1100" spc="3" dirty="0">
                  <a:solidFill>
                    <a:srgbClr val="00A1E4"/>
                  </a:solidFill>
                  <a:latin typeface="Tahoma"/>
                  <a:cs typeface="Tahoma"/>
                </a:rPr>
                <a:t>в</a:t>
              </a:r>
              <a:r>
                <a:rPr sz="1100" spc="13" dirty="0">
                  <a:solidFill>
                    <a:srgbClr val="00A1E4"/>
                  </a:solidFill>
                  <a:latin typeface="Tahoma"/>
                  <a:cs typeface="Tahoma"/>
                </a:rPr>
                <a:t>ере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й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6927778" y="5636627"/>
              <a:ext cx="1136175" cy="1649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 marR="3258"/>
              <a:r>
                <a:rPr sz="1100" spc="-48" dirty="0">
                  <a:solidFill>
                    <a:srgbClr val="231F20"/>
                  </a:solidFill>
                  <a:latin typeface="Tahoma"/>
                  <a:cs typeface="Tahoma"/>
                </a:rPr>
                <a:t>Т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л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ск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п</a:t>
              </a:r>
              <a:r>
                <a:rPr sz="1100" spc="-6" dirty="0">
                  <a:solidFill>
                    <a:srgbClr val="231F20"/>
                  </a:solidFill>
                  <a:latin typeface="Tahoma"/>
                  <a:cs typeface="Tahoma"/>
                </a:rPr>
                <a:t>и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ч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е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с</a:t>
              </a:r>
              <a:r>
                <a:rPr sz="1100" spc="22" dirty="0">
                  <a:solidFill>
                    <a:srgbClr val="231F20"/>
                  </a:solidFill>
                  <a:latin typeface="Tahoma"/>
                  <a:cs typeface="Tahoma"/>
                </a:rPr>
                <a:t>к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ие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6" dirty="0">
                  <a:solidFill>
                    <a:srgbClr val="231F20"/>
                  </a:solidFill>
                  <a:latin typeface="Tahoma"/>
                  <a:cs typeface="Tahoma"/>
                </a:rPr>
                <a:t>и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цен</a:t>
              </a:r>
              <a:r>
                <a:rPr sz="1100" spc="26" dirty="0">
                  <a:solidFill>
                    <a:srgbClr val="231F20"/>
                  </a:solidFill>
                  <a:latin typeface="Tahoma"/>
                  <a:cs typeface="Tahoma"/>
                </a:rPr>
                <a:t>т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раль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н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19" dirty="0">
                  <a:solidFill>
                    <a:srgbClr val="231F20"/>
                  </a:solidFill>
                  <a:latin typeface="Tahoma"/>
                  <a:cs typeface="Tahoma"/>
                </a:rPr>
                <a:t>г</a:t>
              </a:r>
              <a:r>
                <a:rPr sz="1100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26" dirty="0">
                  <a:solidFill>
                    <a:srgbClr val="231F20"/>
                  </a:solidFill>
                  <a:latin typeface="Tahoma"/>
                  <a:cs typeface="Tahoma"/>
                </a:rPr>
                <a:t>т</a:t>
              </a:r>
              <a:r>
                <a:rPr sz="1100" spc="22" dirty="0">
                  <a:solidFill>
                    <a:srgbClr val="231F20"/>
                  </a:solidFill>
                  <a:latin typeface="Tahoma"/>
                  <a:cs typeface="Tahoma"/>
                </a:rPr>
                <a:t>к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р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ыв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ан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ия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6111838" y="5841985"/>
              <a:ext cx="745458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Ши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р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и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на</a:t>
              </a:r>
              <a:r>
                <a:rPr sz="1100" spc="-22" dirty="0">
                  <a:solidFill>
                    <a:srgbClr val="00A1E4"/>
                  </a:solidFill>
                  <a:latin typeface="Tahoma"/>
                  <a:cs typeface="Tahoma"/>
                </a:rPr>
                <a:t> </a:t>
              </a:r>
              <a:r>
                <a:rPr sz="1100" spc="26" dirty="0">
                  <a:solidFill>
                    <a:srgbClr val="00A1E4"/>
                  </a:solidFill>
                  <a:latin typeface="Tahoma"/>
                  <a:cs typeface="Tahoma"/>
                </a:rPr>
                <a:t>д</a:t>
              </a:r>
              <a:r>
                <a:rPr sz="1100" spc="3" dirty="0">
                  <a:solidFill>
                    <a:srgbClr val="00A1E4"/>
                  </a:solidFill>
                  <a:latin typeface="Tahoma"/>
                  <a:cs typeface="Tahoma"/>
                </a:rPr>
                <a:t>в</a:t>
              </a:r>
              <a:r>
                <a:rPr sz="1100" spc="13" dirty="0">
                  <a:solidFill>
                    <a:srgbClr val="00A1E4"/>
                  </a:solidFill>
                  <a:latin typeface="Tahoma"/>
                  <a:cs typeface="Tahoma"/>
                </a:rPr>
                <a:t>ере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й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6927778" y="5841985"/>
              <a:ext cx="1070122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22" dirty="0">
                  <a:solidFill>
                    <a:srgbClr val="231F20"/>
                  </a:solidFill>
                  <a:latin typeface="Tahoma"/>
                  <a:cs typeface="Tahoma"/>
                </a:rPr>
                <a:t>т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-6" dirty="0">
                  <a:solidFill>
                    <a:srgbClr val="231F20"/>
                  </a:solidFill>
                  <a:latin typeface="Tahoma"/>
                  <a:cs typeface="Tahoma"/>
                </a:rPr>
                <a:t>7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0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0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мм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26" dirty="0">
                  <a:solidFill>
                    <a:srgbClr val="231F20"/>
                  </a:solidFill>
                  <a:latin typeface="Tahoma"/>
                  <a:cs typeface="Tahoma"/>
                </a:rPr>
                <a:t>д</a:t>
              </a:r>
              <a:r>
                <a:rPr sz="1100" dirty="0">
                  <a:solidFill>
                    <a:srgbClr val="231F20"/>
                  </a:solidFill>
                  <a:latin typeface="Tahoma"/>
                  <a:cs typeface="Tahoma"/>
                </a:rPr>
                <a:t>о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12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0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0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мм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6111838" y="5957425"/>
              <a:ext cx="660966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В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ы</a:t>
              </a:r>
              <a:r>
                <a:rPr sz="1100" spc="10" dirty="0">
                  <a:solidFill>
                    <a:srgbClr val="00A1E4"/>
                  </a:solidFill>
                  <a:latin typeface="Tahoma"/>
                  <a:cs typeface="Tahoma"/>
                </a:rPr>
                <a:t>с</a:t>
              </a:r>
              <a:r>
                <a:rPr sz="1100" dirty="0">
                  <a:solidFill>
                    <a:srgbClr val="00A1E4"/>
                  </a:solidFill>
                  <a:latin typeface="Tahoma"/>
                  <a:cs typeface="Tahoma"/>
                </a:rPr>
                <a:t>о</a:t>
              </a:r>
              <a:r>
                <a:rPr sz="1100" spc="26" dirty="0">
                  <a:solidFill>
                    <a:srgbClr val="00A1E4"/>
                  </a:solidFill>
                  <a:latin typeface="Tahoma"/>
                  <a:cs typeface="Tahoma"/>
                </a:rPr>
                <a:t>т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а</a:t>
              </a:r>
              <a:r>
                <a:rPr sz="1100" spc="-22" dirty="0">
                  <a:solidFill>
                    <a:srgbClr val="00A1E4"/>
                  </a:solidFill>
                  <a:latin typeface="Tahoma"/>
                  <a:cs typeface="Tahoma"/>
                </a:rPr>
                <a:t> </a:t>
              </a:r>
              <a:r>
                <a:rPr sz="1100" spc="26" dirty="0">
                  <a:solidFill>
                    <a:srgbClr val="00A1E4"/>
                  </a:solidFill>
                  <a:latin typeface="Tahoma"/>
                  <a:cs typeface="Tahoma"/>
                </a:rPr>
                <a:t>д</a:t>
              </a:r>
              <a:r>
                <a:rPr sz="1100" spc="3" dirty="0">
                  <a:solidFill>
                    <a:srgbClr val="00A1E4"/>
                  </a:solidFill>
                  <a:latin typeface="Tahoma"/>
                  <a:cs typeface="Tahoma"/>
                </a:rPr>
                <a:t>в</a:t>
              </a:r>
              <a:r>
                <a:rPr sz="1100" spc="13" dirty="0">
                  <a:solidFill>
                    <a:srgbClr val="00A1E4"/>
                  </a:solidFill>
                  <a:latin typeface="Tahoma"/>
                  <a:cs typeface="Tahoma"/>
                </a:rPr>
                <a:t>ере</a:t>
              </a:r>
              <a:r>
                <a:rPr sz="1100" spc="6" dirty="0">
                  <a:solidFill>
                    <a:srgbClr val="00A1E4"/>
                  </a:solidFill>
                  <a:latin typeface="Tahoma"/>
                  <a:cs typeface="Tahoma"/>
                </a:rPr>
                <a:t>й</a:t>
              </a:r>
              <a:endParaRPr sz="1100" dirty="0">
                <a:latin typeface="Tahoma"/>
                <a:cs typeface="Tahoma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6927778" y="5957424"/>
              <a:ext cx="436454" cy="824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145"/>
              <a:r>
                <a:rPr sz="1100" spc="3" dirty="0">
                  <a:solidFill>
                    <a:srgbClr val="231F20"/>
                  </a:solidFill>
                  <a:latin typeface="Tahoma"/>
                  <a:cs typeface="Tahoma"/>
                </a:rPr>
                <a:t>2</a:t>
              </a:r>
              <a:r>
                <a:rPr sz="1100" spc="13" dirty="0">
                  <a:solidFill>
                    <a:srgbClr val="231F20"/>
                  </a:solidFill>
                  <a:latin typeface="Tahoma"/>
                  <a:cs typeface="Tahoma"/>
                </a:rPr>
                <a:t>00</a:t>
              </a:r>
              <a:r>
                <a:rPr sz="1100" spc="10" dirty="0">
                  <a:solidFill>
                    <a:srgbClr val="231F20"/>
                  </a:solidFill>
                  <a:latin typeface="Tahoma"/>
                  <a:cs typeface="Tahoma"/>
                </a:rPr>
                <a:t>0</a:t>
              </a:r>
              <a:r>
                <a:rPr sz="1100" spc="-22" dirty="0">
                  <a:solidFill>
                    <a:srgbClr val="231F20"/>
                  </a:solidFill>
                  <a:latin typeface="Tahoma"/>
                  <a:cs typeface="Tahoma"/>
                </a:rPr>
                <a:t> </a:t>
              </a:r>
              <a:r>
                <a:rPr sz="1100" spc="16" dirty="0">
                  <a:solidFill>
                    <a:srgbClr val="231F20"/>
                  </a:solidFill>
                  <a:latin typeface="Tahoma"/>
                  <a:cs typeface="Tahoma"/>
                </a:rPr>
                <a:t>мм</a:t>
              </a:r>
              <a:endParaRPr sz="1100" dirty="0">
                <a:latin typeface="Tahoma"/>
                <a:cs typeface="Tahoma"/>
              </a:endParaRPr>
            </a:p>
          </p:txBody>
        </p:sp>
      </p:grpSp>
      <p:sp>
        <p:nvSpPr>
          <p:cNvPr id="48" name="Textplatzhalter 25"/>
          <p:cNvSpPr txBox="1">
            <a:spLocks/>
          </p:cNvSpPr>
          <p:nvPr/>
        </p:nvSpPr>
        <p:spPr>
          <a:xfrm>
            <a:off x="0" y="323763"/>
            <a:ext cx="2887312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Оптимальное</a:t>
            </a:r>
            <a:endParaRPr lang="en-US" sz="3000" dirty="0"/>
          </a:p>
        </p:txBody>
      </p:sp>
      <p:sp>
        <p:nvSpPr>
          <p:cNvPr id="49" name="Textplatzhalter 26"/>
          <p:cNvSpPr txBox="1">
            <a:spLocks/>
          </p:cNvSpPr>
          <p:nvPr/>
        </p:nvSpPr>
        <p:spPr>
          <a:xfrm>
            <a:off x="0" y="1018800"/>
            <a:ext cx="2122679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решение</a:t>
            </a:r>
            <a:endParaRPr lang="en-US" sz="3000" dirty="0"/>
          </a:p>
        </p:txBody>
      </p:sp>
      <p:sp>
        <p:nvSpPr>
          <p:cNvPr id="52" name="Textplatzhalter 26"/>
          <p:cNvSpPr txBox="1">
            <a:spLocks/>
          </p:cNvSpPr>
          <p:nvPr/>
        </p:nvSpPr>
        <p:spPr>
          <a:xfrm>
            <a:off x="0" y="1746015"/>
            <a:ext cx="3769476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для вашего здания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4837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8754598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10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dirty="0" err="1" smtClean="0">
              <a:ln>
                <a:noFill/>
              </a:ln>
              <a:solidFill>
                <a:schemeClr val="tx1"/>
              </a:solidFill>
              <a:latin typeface="TKTypeMedium"/>
              <a:ea typeface="+mj-ea"/>
              <a:cs typeface="+mj-cs"/>
              <a:sym typeface="TKTypeMedium"/>
            </a:endParaRPr>
          </a:p>
        </p:txBody>
      </p:sp>
      <p:pic>
        <p:nvPicPr>
          <p:cNvPr id="350211" name="Picture 3" descr="C:\Users\zhukov02\Dropbox\Thyssenkrupp-MEDIA\Files\Media\Image\Simplyciry\2017-07-ЖК Митино\900px\IMG_1864 copy (1)_enfuse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0" t="34791" b="27708"/>
          <a:stretch/>
        </p:blipFill>
        <p:spPr bwMode="auto">
          <a:xfrm>
            <a:off x="-164604" y="-8384"/>
            <a:ext cx="123566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feld 7">
            <a:extLst>
              <a:ext uri="{FF2B5EF4-FFF2-40B4-BE49-F238E27FC236}">
                <a16:creationId xmlns:a16="http://schemas.microsoft.com/office/drawing/2014/main" id="{E200A822-34AB-BE4A-9552-11A36EB1C858}"/>
              </a:ext>
            </a:extLst>
          </p:cNvPr>
          <p:cNvSpPr txBox="1"/>
          <p:nvPr/>
        </p:nvSpPr>
        <p:spPr>
          <a:xfrm>
            <a:off x="9912664" y="2276872"/>
            <a:ext cx="2160000" cy="21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800"/>
              </a:spcBef>
              <a:defRPr sz="1600">
                <a:solidFill>
                  <a:srgbClr val="4B5564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rgbClr val="00A0F5"/>
                </a:solidFill>
                <a:latin typeface="Arial Narrow" panose="020B0606020202030204" pitchFamily="34" charset="0"/>
              </a:rPr>
              <a:t>s</a:t>
            </a:r>
            <a:r>
              <a:rPr lang="hr-HR" sz="2000" b="1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im</a:t>
            </a:r>
            <a:r>
              <a:rPr lang="en-US" sz="2000" b="1" dirty="0" err="1" smtClean="0">
                <a:solidFill>
                  <a:srgbClr val="00A0F5"/>
                </a:solidFill>
                <a:latin typeface="Arial Narrow" panose="020B0606020202030204" pitchFamily="34" charset="0"/>
              </a:rPr>
              <a:t>plycity</a:t>
            </a:r>
            <a:r>
              <a:rPr lang="en-US" sz="2000" b="1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 100 </a:t>
            </a:r>
            <a:r>
              <a:rPr lang="en-US" sz="2000" b="1" dirty="0" err="1" smtClean="0">
                <a:solidFill>
                  <a:srgbClr val="00A0F5"/>
                </a:solidFill>
                <a:latin typeface="Arial Narrow" panose="020B0606020202030204" pitchFamily="34" charset="0"/>
              </a:rPr>
              <a:t>mrl</a:t>
            </a:r>
            <a:endParaRPr lang="ru-RU" sz="2000" b="1" dirty="0" smtClean="0">
              <a:solidFill>
                <a:srgbClr val="00A0F5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platzhalter 25"/>
          <p:cNvSpPr txBox="1">
            <a:spLocks/>
          </p:cNvSpPr>
          <p:nvPr/>
        </p:nvSpPr>
        <p:spPr>
          <a:xfrm>
            <a:off x="0" y="323763"/>
            <a:ext cx="3285433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Лифт </a:t>
            </a:r>
            <a:r>
              <a:rPr lang="en-US" sz="3000" dirty="0" err="1" smtClean="0"/>
              <a:t>simplycity</a:t>
            </a:r>
            <a:endParaRPr lang="en-US" sz="3000" dirty="0"/>
          </a:p>
        </p:txBody>
      </p:sp>
      <p:sp>
        <p:nvSpPr>
          <p:cNvPr id="32" name="Textplatzhalter 26"/>
          <p:cNvSpPr txBox="1">
            <a:spLocks/>
          </p:cNvSpPr>
          <p:nvPr/>
        </p:nvSpPr>
        <p:spPr>
          <a:xfrm>
            <a:off x="0" y="1018800"/>
            <a:ext cx="4686650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Произведено в России</a:t>
            </a:r>
            <a:endParaRPr lang="en-US" sz="3000" dirty="0"/>
          </a:p>
        </p:txBody>
      </p:sp>
      <p:sp>
        <p:nvSpPr>
          <p:cNvPr id="61" name="Textfeld 7">
            <a:extLst>
              <a:ext uri="{FF2B5EF4-FFF2-40B4-BE49-F238E27FC236}">
                <a16:creationId xmlns:a16="http://schemas.microsoft.com/office/drawing/2014/main" id="{E200A822-34AB-BE4A-9552-11A36EB1C858}"/>
              </a:ext>
            </a:extLst>
          </p:cNvPr>
          <p:cNvSpPr txBox="1"/>
          <p:nvPr/>
        </p:nvSpPr>
        <p:spPr>
          <a:xfrm>
            <a:off x="263525" y="4293096"/>
            <a:ext cx="2160000" cy="21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txBody>
          <a:bodyPr wrap="none" lIns="72000" tIns="0" rIns="72000" bIns="0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800"/>
              </a:spcBef>
              <a:defRPr sz="1600">
                <a:solidFill>
                  <a:srgbClr val="4B5564"/>
                </a:solidFill>
              </a:defRPr>
            </a:lvl1pPr>
          </a:lstStyle>
          <a:p>
            <a:pPr lvl="0" algn="l">
              <a:lnSpc>
                <a:spcPct val="90000"/>
              </a:lnSpc>
              <a:spcBef>
                <a:spcPts val="0"/>
              </a:spcBef>
              <a:defRPr/>
            </a:pPr>
            <a:r>
              <a:rPr lang="ru-RU" sz="1800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Продано:</a:t>
            </a:r>
          </a:p>
          <a:p>
            <a:pPr lvl="0" algn="l">
              <a:lnSpc>
                <a:spcPct val="90000"/>
              </a:lnSpc>
              <a:spcBef>
                <a:spcPts val="0"/>
              </a:spcBef>
              <a:defRPr/>
            </a:pPr>
            <a:r>
              <a:rPr lang="ru-RU" sz="1400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более</a:t>
            </a:r>
            <a:r>
              <a:rPr lang="ru-RU" sz="1800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 </a:t>
            </a:r>
            <a:r>
              <a:rPr lang="ru-RU" sz="4000" b="1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1000</a:t>
            </a:r>
            <a:r>
              <a:rPr lang="ru-RU" sz="1800" b="1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 </a:t>
            </a:r>
            <a:br>
              <a:rPr lang="ru-RU" sz="1800" b="1" dirty="0" smtClean="0">
                <a:solidFill>
                  <a:srgbClr val="00A0F5"/>
                </a:solidFill>
                <a:latin typeface="Arial Narrow" panose="020B0606020202030204" pitchFamily="34" charset="0"/>
              </a:rPr>
            </a:br>
            <a:r>
              <a:rPr lang="ru-RU" sz="1800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лифтов с </a:t>
            </a:r>
            <a:r>
              <a:rPr lang="ru-RU" sz="1800" dirty="0">
                <a:solidFill>
                  <a:srgbClr val="00A0F5"/>
                </a:solidFill>
                <a:latin typeface="Arial Narrow" panose="020B0606020202030204" pitchFamily="34" charset="0"/>
              </a:rPr>
              <a:t> </a:t>
            </a:r>
            <a:r>
              <a:rPr lang="ru-RU" sz="1800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МП</a:t>
            </a:r>
          </a:p>
        </p:txBody>
      </p:sp>
      <p:sp>
        <p:nvSpPr>
          <p:cNvPr id="22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32928" y="2734456"/>
            <a:ext cx="1800000" cy="1800000"/>
          </a:xfrm>
          <a:prstGeom prst="ellipse">
            <a:avLst/>
          </a:prstGeom>
          <a:solidFill>
            <a:srgbClr val="00A0F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7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Старт продаж:</a:t>
            </a:r>
          </a:p>
          <a:p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2014</a:t>
            </a:r>
            <a:b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endParaRPr lang="en-US" sz="4000" b="1" dirty="0">
              <a:solidFill>
                <a:schemeClr val="bg1"/>
              </a:solidFill>
              <a:latin typeface="TKTypeMedium" panose="020B0603040202020204" pitchFamily="34" charset="0"/>
            </a:endParaRPr>
          </a:p>
        </p:txBody>
      </p:sp>
      <p:sp>
        <p:nvSpPr>
          <p:cNvPr id="26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9192344" y="380412"/>
            <a:ext cx="2520000" cy="2520000"/>
          </a:xfrm>
          <a:prstGeom prst="ellipse">
            <a:avLst/>
          </a:prstGeom>
          <a:solidFill>
            <a:srgbClr val="00A0F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7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Старт продаж </a:t>
            </a:r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Лифты без МП</a:t>
            </a:r>
            <a:r>
              <a:rPr lang="en-US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/>
            </a:r>
            <a:br>
              <a:rPr lang="en-US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en-US" sz="17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 2019</a:t>
            </a:r>
            <a: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/>
            </a:r>
            <a:br>
              <a:rPr lang="ru-RU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endParaRPr lang="en-US" sz="4000" b="1" dirty="0">
              <a:solidFill>
                <a:schemeClr val="bg1"/>
              </a:solidFill>
              <a:latin typeface="TKTypeMedium" panose="020B0603040202020204" pitchFamily="34" charset="0"/>
            </a:endParaRPr>
          </a:p>
        </p:txBody>
      </p:sp>
      <p:sp>
        <p:nvSpPr>
          <p:cNvPr id="27" name="Textfeld 7">
            <a:extLst>
              <a:ext uri="{FF2B5EF4-FFF2-40B4-BE49-F238E27FC236}">
                <a16:creationId xmlns:a16="http://schemas.microsoft.com/office/drawing/2014/main" id="{E200A822-34AB-BE4A-9552-11A36EB1C858}"/>
              </a:ext>
            </a:extLst>
          </p:cNvPr>
          <p:cNvSpPr txBox="1"/>
          <p:nvPr/>
        </p:nvSpPr>
        <p:spPr>
          <a:xfrm>
            <a:off x="2205433" y="4534456"/>
            <a:ext cx="2160000" cy="21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800"/>
              </a:spcBef>
              <a:defRPr sz="1600">
                <a:solidFill>
                  <a:srgbClr val="4B5564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  <a:defRPr/>
            </a:pPr>
            <a:endParaRPr lang="en-US" sz="2000" b="1" dirty="0" smtClean="0">
              <a:solidFill>
                <a:srgbClr val="00A0F5"/>
              </a:solidFill>
              <a:latin typeface="Arial Narrow" panose="020B0606020202030204" pitchFamily="34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2000" b="1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s</a:t>
            </a:r>
            <a:r>
              <a:rPr lang="hr-HR" sz="2000" b="1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im</a:t>
            </a:r>
            <a:r>
              <a:rPr lang="en-US" sz="2000" b="1" dirty="0" err="1" smtClean="0">
                <a:solidFill>
                  <a:srgbClr val="00A0F5"/>
                </a:solidFill>
                <a:latin typeface="Arial Narrow" panose="020B0606020202030204" pitchFamily="34" charset="0"/>
              </a:rPr>
              <a:t>plycity</a:t>
            </a:r>
            <a:r>
              <a:rPr lang="en-US" sz="2000" b="1" dirty="0" smtClean="0">
                <a:solidFill>
                  <a:srgbClr val="00A0F5"/>
                </a:solidFill>
                <a:latin typeface="Arial Narrow" panose="020B0606020202030204" pitchFamily="34" charset="0"/>
              </a:rPr>
              <a:t> 200 </a:t>
            </a:r>
            <a:r>
              <a:rPr lang="en-US" sz="2000" b="1" dirty="0" err="1" smtClean="0">
                <a:solidFill>
                  <a:srgbClr val="00A0F5"/>
                </a:solidFill>
                <a:latin typeface="Arial Narrow" panose="020B0606020202030204" pitchFamily="34" charset="0"/>
              </a:rPr>
              <a:t>mr</a:t>
            </a:r>
            <a:r>
              <a:rPr lang="en-US" sz="2000" b="1" dirty="0">
                <a:solidFill>
                  <a:srgbClr val="00A0F5"/>
                </a:solidFill>
                <a:latin typeface="Arial Narrow" panose="020B0606020202030204" pitchFamily="34" charset="0"/>
              </a:rPr>
              <a:t/>
            </a:r>
            <a:br>
              <a:rPr lang="en-US" sz="2000" b="1" dirty="0">
                <a:solidFill>
                  <a:srgbClr val="00A0F5"/>
                </a:solidFill>
                <a:latin typeface="Arial Narrow" panose="020B0606020202030204" pitchFamily="34" charset="0"/>
              </a:rPr>
            </a:br>
            <a:r>
              <a:rPr lang="en-US" sz="2000" b="1" dirty="0">
                <a:solidFill>
                  <a:srgbClr val="00A0F5"/>
                </a:solidFill>
                <a:latin typeface="Arial Narrow" panose="020B0606020202030204" pitchFamily="34" charset="0"/>
              </a:rPr>
              <a:t>s</a:t>
            </a:r>
            <a:r>
              <a:rPr lang="hr-HR" sz="2000" b="1" dirty="0">
                <a:solidFill>
                  <a:srgbClr val="00A0F5"/>
                </a:solidFill>
                <a:latin typeface="Arial Narrow" panose="020B0606020202030204" pitchFamily="34" charset="0"/>
              </a:rPr>
              <a:t>im</a:t>
            </a:r>
            <a:r>
              <a:rPr lang="en-US" sz="2000" b="1" dirty="0" err="1">
                <a:solidFill>
                  <a:srgbClr val="00A0F5"/>
                </a:solidFill>
                <a:latin typeface="Arial Narrow" panose="020B0606020202030204" pitchFamily="34" charset="0"/>
              </a:rPr>
              <a:t>plycity</a:t>
            </a:r>
            <a:r>
              <a:rPr lang="en-US" sz="2000" b="1" dirty="0">
                <a:solidFill>
                  <a:srgbClr val="00A0F5"/>
                </a:solidFill>
                <a:latin typeface="Arial Narrow" panose="020B0606020202030204" pitchFamily="34" charset="0"/>
              </a:rPr>
              <a:t> 100 </a:t>
            </a:r>
            <a:r>
              <a:rPr lang="en-US" sz="2000" b="1" dirty="0" err="1">
                <a:solidFill>
                  <a:srgbClr val="00A0F5"/>
                </a:solidFill>
                <a:latin typeface="Arial Narrow" panose="020B0606020202030204" pitchFamily="34" charset="0"/>
              </a:rPr>
              <a:t>mr</a:t>
            </a:r>
            <a:endParaRPr lang="ru-RU" sz="2000" b="1" dirty="0">
              <a:solidFill>
                <a:srgbClr val="00A0F5"/>
              </a:solidFill>
              <a:latin typeface="Arial Narrow" panose="020B0606020202030204" pitchFamily="34" charset="0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defRPr/>
            </a:pPr>
            <a:endParaRPr lang="ru-RU" sz="2000" b="1" dirty="0" smtClean="0">
              <a:solidFill>
                <a:srgbClr val="00A0F5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9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97975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37" name="Слайд think-cell" r:id="rId5" imgW="270" imgH="270" progId="TCLayout.ActiveDocument.1">
                  <p:embed/>
                </p:oleObj>
              </mc:Choice>
              <mc:Fallback>
                <p:oleObj name="Слайд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" t="14235" r="13745" b="-111"/>
          <a:stretch/>
        </p:blipFill>
        <p:spPr>
          <a:xfrm>
            <a:off x="0" y="-94519"/>
            <a:ext cx="12144672" cy="6979903"/>
          </a:xfrm>
          <a:prstGeom prst="rect">
            <a:avLst/>
          </a:prstGeom>
        </p:spPr>
      </p:pic>
      <p:sp>
        <p:nvSpPr>
          <p:cNvPr id="12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407987" y="2780928"/>
            <a:ext cx="5683249" cy="40770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0" rtlCol="0" anchor="t" anchorCtr="0"/>
          <a:lstStyle/>
          <a:p>
            <a:endParaRPr lang="en-US" sz="1600" dirty="0">
              <a:solidFill>
                <a:srgbClr val="4B5564"/>
              </a:solidFill>
            </a:endParaRPr>
          </a:p>
          <a:p>
            <a:endParaRPr lang="en-US" sz="1600" dirty="0">
              <a:solidFill>
                <a:srgbClr val="4B5564"/>
              </a:solidFill>
            </a:endParaRPr>
          </a:p>
          <a:p>
            <a:endParaRPr lang="en-US" sz="1600" dirty="0">
              <a:solidFill>
                <a:srgbClr val="4B5564"/>
              </a:solidFill>
            </a:endParaRPr>
          </a:p>
          <a:p>
            <a:pPr marL="285750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4B5564"/>
                </a:solidFill>
                <a:latin typeface="Arial Narrow" panose="020B0606020202030204" pitchFamily="34" charset="0"/>
              </a:rPr>
              <a:t>Эффективная лебедка </a:t>
            </a:r>
            <a:r>
              <a:rPr lang="en-US" sz="1600" dirty="0" err="1" smtClean="0">
                <a:solidFill>
                  <a:srgbClr val="4B5564"/>
                </a:solidFill>
                <a:latin typeface="Arial Narrow" panose="020B0606020202030204" pitchFamily="34" charset="0"/>
              </a:rPr>
              <a:t>thyssenkrupp</a:t>
            </a:r>
            <a:r>
              <a:rPr lang="en-US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 Elevator</a:t>
            </a: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285750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Оптимальное соотношение цены и качества</a:t>
            </a:r>
          </a:p>
          <a:p>
            <a:pPr marL="285750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Продуманное решение для коммерческих и жилых зданий</a:t>
            </a:r>
          </a:p>
          <a:p>
            <a:pPr marL="285750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Лифт без  машинного помещения</a:t>
            </a:r>
          </a:p>
          <a:p>
            <a:pPr marL="285750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Лифт с машинным помещением (опция)</a:t>
            </a:r>
          </a:p>
          <a:p>
            <a:pPr marL="285750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Точная остановка кабины лифта на этаже благодаря устройству точного позиционирования</a:t>
            </a:r>
            <a:r>
              <a:rPr lang="en-US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. </a:t>
            </a:r>
            <a:endParaRPr lang="de-DE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platzhalter 25"/>
          <p:cNvSpPr txBox="1">
            <a:spLocks/>
          </p:cNvSpPr>
          <p:nvPr/>
        </p:nvSpPr>
        <p:spPr>
          <a:xfrm>
            <a:off x="-9526" y="2781300"/>
            <a:ext cx="2926241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252000" bIns="79200" rtlCol="0" anchor="t" anchorCtr="0">
            <a:spAutoFit/>
          </a:bodyPr>
          <a:lstStyle>
            <a:defPPr>
              <a:defRPr lang="en-US"/>
            </a:defPPr>
            <a:lvl1pPr indent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  <a:lvl2pPr marL="36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>
                <a:solidFill>
                  <a:schemeClr val="bg1"/>
                </a:solidFill>
              </a:defRPr>
            </a:lvl2pPr>
            <a:lvl3pPr marL="54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>
                <a:solidFill>
                  <a:schemeClr val="bg1"/>
                </a:solidFill>
              </a:defRPr>
            </a:lvl3pPr>
            <a:lvl4pPr marL="72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>
                <a:solidFill>
                  <a:schemeClr val="bg1"/>
                </a:solidFill>
              </a:defRPr>
            </a:lvl4pPr>
            <a:lvl5pPr marL="90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>
                <a:solidFill>
                  <a:schemeClr val="bg1"/>
                </a:solidFill>
              </a:defRPr>
            </a:lvl5pPr>
            <a:lvl6pPr marL="108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/>
            </a:lvl6pPr>
            <a:lvl7pPr marL="126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/>
            </a:lvl7pPr>
            <a:lvl8pPr marL="144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/>
            </a:lvl8pPr>
            <a:lvl9pPr marL="1620000" indent="-18000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/>
            </a:lvl9pPr>
          </a:lstStyle>
          <a:p>
            <a:r>
              <a:rPr lang="en-US" sz="3000" dirty="0" err="1" smtClean="0"/>
              <a:t>simplycity</a:t>
            </a:r>
            <a:r>
              <a:rPr lang="en-US" sz="3000" dirty="0" smtClean="0"/>
              <a:t> </a:t>
            </a:r>
            <a:r>
              <a:rPr lang="ru-RU" sz="3000" dirty="0" smtClean="0"/>
              <a:t>1</a:t>
            </a:r>
            <a:r>
              <a:rPr lang="en-US" sz="3000" dirty="0" smtClean="0"/>
              <a:t>00</a:t>
            </a:r>
            <a:endParaRPr lang="en-US" sz="30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-9526" y="3473378"/>
            <a:ext cx="5500206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t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000" dirty="0" smtClean="0">
                <a:latin typeface="Arial Narrow" panose="020B0606020202030204" pitchFamily="34" charset="0"/>
              </a:rPr>
              <a:t>Функциональность и надежность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44072" y="-3411759"/>
            <a:ext cx="2290505" cy="3168352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sz="1400" dirty="0">
              <a:solidFill>
                <a:srgbClr val="4B55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31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9197331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28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dirty="0" err="1" smtClean="0">
              <a:ln>
                <a:noFill/>
              </a:ln>
              <a:solidFill>
                <a:schemeClr val="tx1"/>
              </a:solidFill>
              <a:latin typeface="TKTypeMedium"/>
              <a:ea typeface="+mj-ea"/>
              <a:cs typeface="+mj-cs"/>
              <a:sym typeface="TKTypeMediu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" t="3217" r="357" b="16365"/>
          <a:stretch/>
        </p:blipFill>
        <p:spPr>
          <a:xfrm>
            <a:off x="-46815" y="-27384"/>
            <a:ext cx="5969572" cy="7200800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5994813" y="0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ru-RU" sz="1600" dirty="0" err="1" smtClean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4" name="Textplatzhalter 25"/>
          <p:cNvSpPr txBox="1">
            <a:spLocks/>
          </p:cNvSpPr>
          <p:nvPr/>
        </p:nvSpPr>
        <p:spPr>
          <a:xfrm>
            <a:off x="0" y="323763"/>
            <a:ext cx="2958870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sz="3000" dirty="0" err="1"/>
              <a:t>simplycity</a:t>
            </a:r>
            <a:r>
              <a:rPr lang="en-US" sz="3000" dirty="0"/>
              <a:t> 100</a:t>
            </a:r>
          </a:p>
        </p:txBody>
      </p:sp>
      <p:sp>
        <p:nvSpPr>
          <p:cNvPr id="15" name="Textplatzhalter 26"/>
          <p:cNvSpPr txBox="1">
            <a:spLocks/>
          </p:cNvSpPr>
          <p:nvPr/>
        </p:nvSpPr>
        <p:spPr>
          <a:xfrm>
            <a:off x="0" y="1018800"/>
            <a:ext cx="1947952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Дизайн</a:t>
            </a:r>
            <a:endParaRPr lang="en-US" sz="3000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0" y="1713600"/>
            <a:ext cx="5814715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t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000" dirty="0" smtClean="0"/>
              <a:t>Традиционный и практичный</a:t>
            </a:r>
            <a:endParaRPr lang="en-US" sz="30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4711"/>
            <a:ext cx="1980000" cy="132347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40016" y="185263"/>
            <a:ext cx="379143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1000"/>
              </a:spcBef>
              <a:buClr>
                <a:schemeClr val="accent5"/>
              </a:buClr>
            </a:pPr>
            <a:r>
              <a:rPr lang="ru-RU" b="1" dirty="0" smtClean="0">
                <a:solidFill>
                  <a:schemeClr val="tx1">
                    <a:lumMod val="50000"/>
                  </a:schemeClr>
                </a:solidFill>
                <a:latin typeface="Arial Narrow" panose="020B0606020202030204" pitchFamily="34" charset="0"/>
              </a:rPr>
              <a:t>Освещение в кабине</a:t>
            </a:r>
            <a:endParaRPr lang="ru-RU" b="1" dirty="0" smtClean="0">
              <a:latin typeface="Arial Narrow" panose="020B0606020202030204" pitchFamily="34" charset="0"/>
            </a:endParaRPr>
          </a:p>
        </p:txBody>
      </p:sp>
      <p:cxnSp>
        <p:nvCxnSpPr>
          <p:cNvPr id="26" name="Gerade Verbindung 13"/>
          <p:cNvCxnSpPr/>
          <p:nvPr/>
        </p:nvCxnSpPr>
        <p:spPr>
          <a:xfrm flipH="1">
            <a:off x="6250857" y="476672"/>
            <a:ext cx="5606181" cy="0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flipH="1">
            <a:off x="6102876" y="1983206"/>
            <a:ext cx="3125252" cy="5816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/>
              <a:t>Потолок: нержавеющая </a:t>
            </a:r>
            <a:r>
              <a:rPr lang="en-US" sz="1400" dirty="0" smtClean="0"/>
              <a:t> </a:t>
            </a:r>
            <a:r>
              <a:rPr lang="ru-RU" sz="1400" dirty="0"/>
              <a:t>или </a:t>
            </a:r>
            <a:r>
              <a:rPr lang="ru-RU" sz="1400" dirty="0" smtClean="0"/>
              <a:t>окрашенная (</a:t>
            </a:r>
            <a:r>
              <a:rPr lang="hr-HR" sz="1400" dirty="0"/>
              <a:t>RAL </a:t>
            </a:r>
            <a:r>
              <a:rPr lang="hr-HR" sz="1400" dirty="0" smtClean="0"/>
              <a:t>7032</a:t>
            </a:r>
            <a:r>
              <a:rPr lang="ru-RU" sz="1400" dirty="0" smtClean="0"/>
              <a:t>)  сталь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Освещение: </a:t>
            </a:r>
            <a:r>
              <a:rPr lang="hr-HR" sz="1400" dirty="0" smtClean="0"/>
              <a:t>Slim LED plate</a:t>
            </a:r>
            <a:endParaRPr lang="ru-RU" sz="1400" dirty="0" smtClean="0"/>
          </a:p>
        </p:txBody>
      </p:sp>
      <p:sp>
        <p:nvSpPr>
          <p:cNvPr id="55" name="TextBox 54"/>
          <p:cNvSpPr txBox="1"/>
          <p:nvPr/>
        </p:nvSpPr>
        <p:spPr>
          <a:xfrm flipH="1">
            <a:off x="9411978" y="2082973"/>
            <a:ext cx="30555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600"/>
              </a:spcBef>
              <a:defRPr sz="1400"/>
            </a:lvl1pPr>
          </a:lstStyle>
          <a:p>
            <a:r>
              <a:rPr lang="hr-HR" dirty="0"/>
              <a:t>Sim LED plate 175*175*16 </a:t>
            </a:r>
            <a:r>
              <a:rPr lang="ru-RU" dirty="0"/>
              <a:t>мм</a:t>
            </a: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98" y="664711"/>
            <a:ext cx="2586792" cy="1352810"/>
          </a:xfrm>
          <a:prstGeom prst="rect">
            <a:avLst/>
          </a:prstGeom>
        </p:spPr>
      </p:pic>
      <p:pic>
        <p:nvPicPr>
          <p:cNvPr id="23" name="Рисунок 22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7" b="12744"/>
          <a:stretch/>
        </p:blipFill>
        <p:spPr>
          <a:xfrm>
            <a:off x="6148436" y="2726908"/>
            <a:ext cx="2510067" cy="1348601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6102876" y="4149080"/>
            <a:ext cx="2348027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Подвесной потолок: «Споты</a:t>
            </a:r>
            <a:r>
              <a:rPr lang="ru-RU" sz="1400" dirty="0"/>
              <a:t>»</a:t>
            </a:r>
            <a:endParaRPr lang="en-US" sz="1400" dirty="0"/>
          </a:p>
        </p:txBody>
      </p:sp>
      <p:pic>
        <p:nvPicPr>
          <p:cNvPr id="29" name="Рисунок 28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94" y="2799251"/>
            <a:ext cx="2317444" cy="1182726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9539594" y="4149080"/>
            <a:ext cx="2602114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Подвесной потолок: «Диски</a:t>
            </a:r>
            <a:r>
              <a:rPr lang="ru-RU" sz="1400" dirty="0"/>
              <a:t>»</a:t>
            </a:r>
            <a:endParaRPr lang="en-US" sz="1400" dirty="0"/>
          </a:p>
        </p:txBody>
      </p:sp>
      <p:pic>
        <p:nvPicPr>
          <p:cNvPr id="35" name="Рисунок 34"/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4"/>
          <a:stretch/>
        </p:blipFill>
        <p:spPr>
          <a:xfrm>
            <a:off x="6025773" y="4509121"/>
            <a:ext cx="2950547" cy="1512268"/>
          </a:xfrm>
          <a:prstGeom prst="rect">
            <a:avLst/>
          </a:prstGeom>
        </p:spPr>
      </p:pic>
      <p:sp>
        <p:nvSpPr>
          <p:cNvPr id="38" name="Прямоугольник 37"/>
          <p:cNvSpPr/>
          <p:nvPr/>
        </p:nvSpPr>
        <p:spPr>
          <a:xfrm>
            <a:off x="6102876" y="6116528"/>
            <a:ext cx="2657420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Подвесной потолок:«</a:t>
            </a:r>
            <a:r>
              <a:rPr lang="ru-RU" sz="1400" dirty="0" err="1" smtClean="0"/>
              <a:t>Лайтбокс</a:t>
            </a:r>
            <a:r>
              <a:rPr lang="ru-RU" sz="1400" dirty="0"/>
              <a:t>»</a:t>
            </a:r>
            <a:endParaRPr lang="en-US" sz="1400" dirty="0"/>
          </a:p>
        </p:txBody>
      </p:sp>
      <p:pic>
        <p:nvPicPr>
          <p:cNvPr id="39" name="Рисунок 38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594" y="4698284"/>
            <a:ext cx="2325540" cy="1323103"/>
          </a:xfrm>
          <a:prstGeom prst="rect">
            <a:avLst/>
          </a:prstGeom>
        </p:spPr>
      </p:pic>
      <p:sp>
        <p:nvSpPr>
          <p:cNvPr id="40" name="Прямоугольник 39"/>
          <p:cNvSpPr/>
          <p:nvPr/>
        </p:nvSpPr>
        <p:spPr>
          <a:xfrm>
            <a:off x="9594631" y="6019579"/>
            <a:ext cx="2262407" cy="3877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Подвесной потолок: </a:t>
            </a:r>
            <a:br>
              <a:rPr lang="ru-RU" sz="1400" dirty="0" smtClean="0"/>
            </a:br>
            <a:r>
              <a:rPr lang="ru-RU" sz="1400" dirty="0" smtClean="0"/>
              <a:t>«Мягкий </a:t>
            </a:r>
            <a:r>
              <a:rPr lang="ru-RU" sz="1400" dirty="0"/>
              <a:t>свет»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50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2169491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74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dirty="0" err="1" smtClean="0">
              <a:ln>
                <a:noFill/>
              </a:ln>
              <a:solidFill>
                <a:schemeClr val="tx1"/>
              </a:solidFill>
              <a:latin typeface="TKTypeMedium"/>
              <a:ea typeface="+mj-ea"/>
              <a:cs typeface="+mj-cs"/>
              <a:sym typeface="TKTypeMedium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" t="3217" r="357" b="16365"/>
          <a:stretch/>
        </p:blipFill>
        <p:spPr>
          <a:xfrm>
            <a:off x="-46815" y="-27384"/>
            <a:ext cx="5969572" cy="7200800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ru-RU" sz="1600" dirty="0" err="1" smtClean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4" name="Textplatzhalter 25"/>
          <p:cNvSpPr txBox="1">
            <a:spLocks/>
          </p:cNvSpPr>
          <p:nvPr/>
        </p:nvSpPr>
        <p:spPr>
          <a:xfrm>
            <a:off x="0" y="323763"/>
            <a:ext cx="2958870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sz="3000" dirty="0" err="1"/>
              <a:t>simplycity</a:t>
            </a:r>
            <a:r>
              <a:rPr lang="en-US" sz="3000" dirty="0"/>
              <a:t> 100</a:t>
            </a:r>
          </a:p>
        </p:txBody>
      </p:sp>
      <p:sp>
        <p:nvSpPr>
          <p:cNvPr id="15" name="Textplatzhalter 26"/>
          <p:cNvSpPr txBox="1">
            <a:spLocks/>
          </p:cNvSpPr>
          <p:nvPr/>
        </p:nvSpPr>
        <p:spPr>
          <a:xfrm>
            <a:off x="0" y="1018800"/>
            <a:ext cx="1947952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Дизайн</a:t>
            </a:r>
            <a:endParaRPr lang="en-US" sz="3000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0" y="1713600"/>
            <a:ext cx="5814715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t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000" dirty="0" smtClean="0"/>
              <a:t>Традиционный и практичный</a:t>
            </a:r>
            <a:endParaRPr lang="en-US" sz="3000" dirty="0"/>
          </a:p>
        </p:txBody>
      </p:sp>
      <p:sp>
        <p:nvSpPr>
          <p:cNvPr id="24" name="TextBox 23"/>
          <p:cNvSpPr txBox="1"/>
          <p:nvPr/>
        </p:nvSpPr>
        <p:spPr>
          <a:xfrm>
            <a:off x="6240016" y="170748"/>
            <a:ext cx="379143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1000"/>
              </a:spcBef>
              <a:buClr>
                <a:schemeClr val="accent5"/>
              </a:buClr>
            </a:pPr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Arial Narrow" panose="020B0606020202030204" pitchFamily="34" charset="0"/>
              </a:rPr>
              <a:t>Стены</a:t>
            </a:r>
            <a:endParaRPr lang="ru-RU" b="1" dirty="0">
              <a:latin typeface="Arial Narrow" panose="020B0606020202030204" pitchFamily="34" charset="0"/>
            </a:endParaRPr>
          </a:p>
        </p:txBody>
      </p:sp>
      <p:cxnSp>
        <p:nvCxnSpPr>
          <p:cNvPr id="26" name="Gerade Verbindung 13"/>
          <p:cNvCxnSpPr/>
          <p:nvPr/>
        </p:nvCxnSpPr>
        <p:spPr>
          <a:xfrm flipH="1">
            <a:off x="6250857" y="462157"/>
            <a:ext cx="5606181" cy="0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2295" name="Picture 3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422" y="569159"/>
            <a:ext cx="170349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97" name="Picture 4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694" y="600611"/>
            <a:ext cx="1691493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/>
          <p:cNvSpPr txBox="1"/>
          <p:nvPr/>
        </p:nvSpPr>
        <p:spPr>
          <a:xfrm flipH="1">
            <a:off x="6240016" y="2371005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Окрашенная </a:t>
            </a:r>
            <a:r>
              <a:rPr lang="ru-RU" sz="1400" dirty="0"/>
              <a:t>сталь </a:t>
            </a:r>
            <a:r>
              <a:rPr lang="hr-HR" sz="1400" dirty="0"/>
              <a:t>RAL 7032</a:t>
            </a:r>
            <a:endParaRPr lang="ru-RU" sz="1400" dirty="0" smtClean="0"/>
          </a:p>
        </p:txBody>
      </p:sp>
      <p:sp>
        <p:nvSpPr>
          <p:cNvPr id="64" name="TextBox 63"/>
          <p:cNvSpPr txBox="1"/>
          <p:nvPr/>
        </p:nvSpPr>
        <p:spPr>
          <a:xfrm flipH="1">
            <a:off x="9310379" y="2371005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Нержавеющая сталь</a:t>
            </a:r>
          </a:p>
        </p:txBody>
      </p:sp>
      <p:pic>
        <p:nvPicPr>
          <p:cNvPr id="25" name="Picture 5" descr="Embossed stainless steel sheet linen finish aisi304 ba for sale ...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70"/>
          <a:stretch/>
        </p:blipFill>
        <p:spPr bwMode="auto">
          <a:xfrm>
            <a:off x="5946900" y="2651720"/>
            <a:ext cx="2218457" cy="1728000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Patterned stainless steel | Wotr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67" y="2781120"/>
            <a:ext cx="2211840" cy="1728000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 flipH="1">
            <a:off x="6240016" y="4653136"/>
            <a:ext cx="2474253" cy="3877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Структурированная нержавеющая сталь «Лен»</a:t>
            </a:r>
          </a:p>
        </p:txBody>
      </p:sp>
      <p:sp>
        <p:nvSpPr>
          <p:cNvPr id="29" name="TextBox 28"/>
          <p:cNvSpPr txBox="1"/>
          <p:nvPr/>
        </p:nvSpPr>
        <p:spPr>
          <a:xfrm flipH="1">
            <a:off x="9021966" y="4653136"/>
            <a:ext cx="2474253" cy="3877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/>
              <a:t>Структурированная нержавеющая </a:t>
            </a:r>
            <a:r>
              <a:rPr lang="ru-RU" sz="1400" dirty="0" smtClean="0"/>
              <a:t>сталь «Кожа»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50857" y="5157192"/>
            <a:ext cx="361097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1000"/>
              </a:spcBef>
              <a:buClr>
                <a:schemeClr val="accent5"/>
              </a:buClr>
            </a:pPr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Arial Narrow" panose="020B0606020202030204" pitchFamily="34" charset="0"/>
              </a:rPr>
              <a:t>Отбойники (нержавеющая сталь)</a:t>
            </a:r>
          </a:p>
        </p:txBody>
      </p:sp>
      <p:cxnSp>
        <p:nvCxnSpPr>
          <p:cNvPr id="35" name="Gerade Verbindung 13"/>
          <p:cNvCxnSpPr/>
          <p:nvPr/>
        </p:nvCxnSpPr>
        <p:spPr>
          <a:xfrm flipH="1">
            <a:off x="6250857" y="5445224"/>
            <a:ext cx="5617024" cy="0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Рисунок 3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t="63503" r="8282" b="16945"/>
          <a:stretch/>
        </p:blipFill>
        <p:spPr>
          <a:xfrm>
            <a:off x="6228850" y="5589240"/>
            <a:ext cx="4869217" cy="10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9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9375876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84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dirty="0" err="1" smtClean="0">
              <a:ln>
                <a:noFill/>
              </a:ln>
              <a:solidFill>
                <a:schemeClr val="tx1"/>
              </a:solidFill>
              <a:latin typeface="TKTypeMedium"/>
              <a:ea typeface="+mj-ea"/>
              <a:cs typeface="+mj-cs"/>
              <a:sym typeface="TKTypeMedium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" t="3217" r="357" b="16365"/>
          <a:stretch/>
        </p:blipFill>
        <p:spPr>
          <a:xfrm>
            <a:off x="-46815" y="-27384"/>
            <a:ext cx="5969572" cy="7200800"/>
          </a:xfrm>
          <a:prstGeom prst="rect">
            <a:avLst/>
          </a:prstGeom>
        </p:spPr>
      </p:pic>
      <p:sp>
        <p:nvSpPr>
          <p:cNvPr id="45" name="Прямоугольник 44"/>
          <p:cNvSpPr/>
          <p:nvPr/>
        </p:nvSpPr>
        <p:spPr>
          <a:xfrm>
            <a:off x="5814715" y="0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ru-RU" sz="1600" dirty="0" err="1" smtClean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4" name="Textplatzhalter 25"/>
          <p:cNvSpPr txBox="1">
            <a:spLocks/>
          </p:cNvSpPr>
          <p:nvPr/>
        </p:nvSpPr>
        <p:spPr>
          <a:xfrm>
            <a:off x="0" y="323763"/>
            <a:ext cx="2958870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sz="3000" dirty="0" err="1"/>
              <a:t>simplycity</a:t>
            </a:r>
            <a:r>
              <a:rPr lang="en-US" sz="3000" dirty="0"/>
              <a:t> 100</a:t>
            </a:r>
          </a:p>
        </p:txBody>
      </p:sp>
      <p:sp>
        <p:nvSpPr>
          <p:cNvPr id="15" name="Textplatzhalter 26"/>
          <p:cNvSpPr txBox="1">
            <a:spLocks/>
          </p:cNvSpPr>
          <p:nvPr/>
        </p:nvSpPr>
        <p:spPr>
          <a:xfrm>
            <a:off x="0" y="1018800"/>
            <a:ext cx="1947952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Дизайн</a:t>
            </a:r>
            <a:endParaRPr lang="en-US" sz="3000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0" y="1713600"/>
            <a:ext cx="5814715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t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000" dirty="0" smtClean="0"/>
              <a:t>Традиционный и практичный</a:t>
            </a:r>
            <a:endParaRPr lang="en-US" sz="3000" dirty="0"/>
          </a:p>
        </p:txBody>
      </p:sp>
      <p:pic>
        <p:nvPicPr>
          <p:cNvPr id="352276" name="Picture 2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548680"/>
            <a:ext cx="1800000" cy="9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78" name="Picture 2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3"/>
          <a:stretch/>
        </p:blipFill>
        <p:spPr bwMode="auto">
          <a:xfrm>
            <a:off x="9598411" y="550191"/>
            <a:ext cx="1800000" cy="9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79" name="Picture 2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8"/>
          <a:stretch/>
        </p:blipFill>
        <p:spPr bwMode="auto">
          <a:xfrm>
            <a:off x="6600056" y="1844824"/>
            <a:ext cx="1800000" cy="9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80" name="Picture 2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11" y="1844824"/>
            <a:ext cx="1800000" cy="9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81" name="Picture 2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3140968"/>
            <a:ext cx="1787766" cy="9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82" name="Picture 2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11" y="3140968"/>
            <a:ext cx="1783288" cy="9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83" name="Picture 2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4359470"/>
            <a:ext cx="1800000" cy="9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284" name="Picture 2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11" y="4359470"/>
            <a:ext cx="1787766" cy="9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600056" y="185263"/>
            <a:ext cx="379143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1000"/>
              </a:spcBef>
              <a:buClr>
                <a:schemeClr val="accent5"/>
              </a:buClr>
            </a:pPr>
            <a:r>
              <a:rPr lang="ru-RU" b="1" dirty="0" smtClean="0">
                <a:solidFill>
                  <a:schemeClr val="tx1">
                    <a:lumMod val="50000"/>
                  </a:schemeClr>
                </a:solidFill>
                <a:latin typeface="Arial Narrow" panose="020B0606020202030204" pitchFamily="34" charset="0"/>
              </a:rPr>
              <a:t>Напольное покрытие</a:t>
            </a:r>
            <a:endParaRPr lang="ru-RU" b="1" dirty="0" smtClean="0">
              <a:latin typeface="Arial Narrow" panose="020B0606020202030204" pitchFamily="34" charset="0"/>
            </a:endParaRPr>
          </a:p>
        </p:txBody>
      </p:sp>
      <p:cxnSp>
        <p:nvCxnSpPr>
          <p:cNvPr id="38" name="Gerade Verbindung 13"/>
          <p:cNvCxnSpPr/>
          <p:nvPr/>
        </p:nvCxnSpPr>
        <p:spPr>
          <a:xfrm flipH="1">
            <a:off x="6610896" y="476672"/>
            <a:ext cx="4814019" cy="0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flipH="1">
            <a:off x="6600056" y="1556792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/>
              <a:t>Primo Plus 93310</a:t>
            </a:r>
            <a:endParaRPr lang="ru-RU" sz="1400" dirty="0" smtClean="0"/>
          </a:p>
        </p:txBody>
      </p:sp>
      <p:sp>
        <p:nvSpPr>
          <p:cNvPr id="40" name="TextBox 39"/>
          <p:cNvSpPr txBox="1"/>
          <p:nvPr/>
        </p:nvSpPr>
        <p:spPr>
          <a:xfrm flipH="1">
            <a:off x="9598411" y="1556792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/>
              <a:t>Primo Plus </a:t>
            </a:r>
            <a:r>
              <a:rPr lang="en-US" sz="1400" dirty="0" smtClean="0"/>
              <a:t>93305</a:t>
            </a:r>
            <a:endParaRPr lang="ru-RU" sz="1400" dirty="0"/>
          </a:p>
        </p:txBody>
      </p:sp>
      <p:sp>
        <p:nvSpPr>
          <p:cNvPr id="43" name="TextBox 42"/>
          <p:cNvSpPr txBox="1"/>
          <p:nvPr/>
        </p:nvSpPr>
        <p:spPr>
          <a:xfrm flipH="1">
            <a:off x="6600056" y="2852936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/>
              <a:t>Primo Plus </a:t>
            </a:r>
            <a:r>
              <a:rPr lang="en-US" sz="1400" dirty="0" smtClean="0"/>
              <a:t>93304</a:t>
            </a:r>
            <a:endParaRPr lang="ru-RU" sz="1400" dirty="0"/>
          </a:p>
        </p:txBody>
      </p:sp>
      <p:sp>
        <p:nvSpPr>
          <p:cNvPr id="44" name="TextBox 43"/>
          <p:cNvSpPr txBox="1"/>
          <p:nvPr/>
        </p:nvSpPr>
        <p:spPr>
          <a:xfrm flipH="1">
            <a:off x="9598411" y="2852936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/>
              <a:t>BE 514</a:t>
            </a:r>
            <a:endParaRPr lang="ru-RU" sz="1400" dirty="0" smtClean="0"/>
          </a:p>
        </p:txBody>
      </p:sp>
      <p:sp>
        <p:nvSpPr>
          <p:cNvPr id="52" name="TextBox 51"/>
          <p:cNvSpPr txBox="1"/>
          <p:nvPr/>
        </p:nvSpPr>
        <p:spPr>
          <a:xfrm flipH="1">
            <a:off x="6600056" y="4077072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/>
              <a:t>Primo Plus </a:t>
            </a:r>
            <a:r>
              <a:rPr lang="en-US" sz="1400" dirty="0" smtClean="0"/>
              <a:t>93315</a:t>
            </a:r>
            <a:endParaRPr lang="ru-RU" sz="1400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9598411" y="4077072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/>
              <a:t>BE 512</a:t>
            </a:r>
            <a:endParaRPr lang="ru-RU" sz="1400" dirty="0" smtClean="0"/>
          </a:p>
        </p:txBody>
      </p:sp>
      <p:sp>
        <p:nvSpPr>
          <p:cNvPr id="54" name="TextBox 53"/>
          <p:cNvSpPr txBox="1"/>
          <p:nvPr/>
        </p:nvSpPr>
        <p:spPr>
          <a:xfrm flipH="1">
            <a:off x="6600056" y="5439590"/>
            <a:ext cx="2474253" cy="1938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err="1" smtClean="0"/>
              <a:t>Acczent</a:t>
            </a:r>
            <a:r>
              <a:rPr lang="en-US" sz="1400" dirty="0" smtClean="0"/>
              <a:t> mineral 100003</a:t>
            </a:r>
            <a:endParaRPr lang="ru-RU" sz="1400" dirty="0" smtClean="0"/>
          </a:p>
        </p:txBody>
      </p:sp>
      <p:sp>
        <p:nvSpPr>
          <p:cNvPr id="57" name="TextBox 56"/>
          <p:cNvSpPr txBox="1"/>
          <p:nvPr/>
        </p:nvSpPr>
        <p:spPr>
          <a:xfrm flipH="1">
            <a:off x="9598411" y="5439590"/>
            <a:ext cx="2474253" cy="5816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1400" dirty="0" smtClean="0"/>
              <a:t>Натуральный камень </a:t>
            </a:r>
            <a:br>
              <a:rPr lang="ru-RU" sz="1400" dirty="0" smtClean="0"/>
            </a:br>
            <a:r>
              <a:rPr lang="ru-RU" sz="1400" dirty="0" smtClean="0"/>
              <a:t>или подготовка под </a:t>
            </a:r>
            <a:br>
              <a:rPr lang="ru-RU" sz="1400" dirty="0" smtClean="0"/>
            </a:br>
            <a:r>
              <a:rPr lang="ru-RU" sz="1400" dirty="0" smtClean="0"/>
              <a:t>покрытие заказчика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7"/>
          <a:srcRect t="21539" b="13884"/>
          <a:stretch/>
        </p:blipFill>
        <p:spPr>
          <a:xfrm>
            <a:off x="6637678" y="6237312"/>
            <a:ext cx="2986714" cy="50405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58577" y="5801887"/>
            <a:ext cx="379143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1000"/>
              </a:spcBef>
              <a:buClr>
                <a:schemeClr val="accent5"/>
              </a:buClr>
            </a:pPr>
            <a:r>
              <a:rPr lang="ru-RU" b="1" dirty="0" smtClean="0">
                <a:solidFill>
                  <a:schemeClr val="tx1">
                    <a:lumMod val="50000"/>
                  </a:schemeClr>
                </a:solidFill>
                <a:latin typeface="Arial Narrow" panose="020B0606020202030204" pitchFamily="34" charset="0"/>
              </a:rPr>
              <a:t>Плинтуса</a:t>
            </a:r>
            <a:endParaRPr lang="ru-RU" b="1" dirty="0" smtClean="0">
              <a:latin typeface="Arial Narrow" panose="020B0606020202030204" pitchFamily="34" charset="0"/>
            </a:endParaRPr>
          </a:p>
        </p:txBody>
      </p:sp>
      <p:cxnSp>
        <p:nvCxnSpPr>
          <p:cNvPr id="29" name="Gerade Verbindung 13"/>
          <p:cNvCxnSpPr/>
          <p:nvPr/>
        </p:nvCxnSpPr>
        <p:spPr>
          <a:xfrm flipH="1">
            <a:off x="6669417" y="6093296"/>
            <a:ext cx="4814019" cy="0"/>
          </a:xfrm>
          <a:prstGeom prst="line">
            <a:avLst/>
          </a:prstGeom>
          <a:ln w="127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32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8015531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72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dirty="0" err="1" smtClean="0">
              <a:ln>
                <a:noFill/>
              </a:ln>
              <a:solidFill>
                <a:schemeClr val="tx1"/>
              </a:solidFill>
              <a:latin typeface="TKTypeMedium"/>
              <a:ea typeface="+mj-ea"/>
              <a:cs typeface="+mj-cs"/>
              <a:sym typeface="TKTypeMedium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" t="3217" r="357" b="16365"/>
          <a:stretch/>
        </p:blipFill>
        <p:spPr>
          <a:xfrm>
            <a:off x="-46815" y="-27384"/>
            <a:ext cx="5969572" cy="7200800"/>
          </a:xfrm>
          <a:prstGeom prst="rect">
            <a:avLst/>
          </a:prstGeom>
        </p:spPr>
      </p:pic>
      <p:sp>
        <p:nvSpPr>
          <p:cNvPr id="43" name="Прямоугольник 42"/>
          <p:cNvSpPr/>
          <p:nvPr/>
        </p:nvSpPr>
        <p:spPr>
          <a:xfrm>
            <a:off x="6134029" y="-3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30438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endParaRPr lang="ru-RU" sz="1600" dirty="0" smtClean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2230438" indent="-285750">
              <a:buClr>
                <a:srgbClr val="00A0F5"/>
              </a:buClr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>
              <a:buClr>
                <a:srgbClr val="00A0F5"/>
              </a:buClr>
              <a:buFont typeface="+mj-lt"/>
              <a:buAutoNum type="arabicPeriod"/>
              <a:tabLst>
                <a:tab pos="5384800" algn="l"/>
              </a:tabLst>
            </a:pPr>
            <a:r>
              <a:rPr lang="en-US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 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Стильная накладная панель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управления лифтом (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COP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) выполнена из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нержавеющей стали. Размеры: 260*1020 мм.</a:t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endParaRPr lang="ru-RU" sz="1600" dirty="0" smtClean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 marL="2287588" indent="-342900">
              <a:buClr>
                <a:srgbClr val="00A0F5"/>
              </a:buClr>
              <a:buFont typeface="+mj-lt"/>
              <a:buAutoNum type="arabicPeriod"/>
            </a:pP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>
              <a:buClr>
                <a:srgbClr val="00A0F5"/>
              </a:buClr>
            </a:pP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Панель управления лифтом (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COP</a:t>
            </a:r>
            <a:r>
              <a:rPr lang="en-US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)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 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оснащена квадратными кнопками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с голубой подсветкой и шрифтом Брайля</a:t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endParaRPr lang="ru-RU" sz="1600" dirty="0" smtClean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>
              <a:buClr>
                <a:srgbClr val="00A0F5"/>
              </a:buClr>
              <a:buFont typeface="+mj-lt"/>
              <a:buAutoNum type="arabicPeriod"/>
            </a:pP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>
              <a:buClr>
                <a:srgbClr val="00A0F5"/>
              </a:buClr>
              <a:buFont typeface="+mj-lt"/>
              <a:buAutoNum type="arabicPeriod" startAt="2"/>
            </a:pPr>
            <a:r>
              <a:rPr lang="en-US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 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Зеркало крепится от поручня до потолка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на задней стене кабины лифта и </a:t>
            </a:r>
            <a:r>
              <a:rPr lang="ru-RU" sz="1600" dirty="0">
                <a:solidFill>
                  <a:srgbClr val="4B5564"/>
                </a:solidFill>
                <a:latin typeface="Arial Narrow" panose="020B0606020202030204" pitchFamily="34" charset="0"/>
              </a:rPr>
              <a:t>визуально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увеличивает пространство. </a:t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Размер зеркала</a:t>
            </a:r>
            <a:r>
              <a:rPr lang="ru-RU" sz="1600" dirty="0">
                <a:solidFill>
                  <a:srgbClr val="4B5564"/>
                </a:solidFill>
                <a:latin typeface="Arial Narrow" panose="020B0606020202030204" pitchFamily="34" charset="0"/>
              </a:rPr>
              <a:t>. 960х1100 мм (Ш х В). 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Широкая кабина на 1000 кг: устанавливается 2 зеркала</a:t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  <a:p>
            <a:pPr>
              <a:buClr>
                <a:srgbClr val="00A0F5"/>
              </a:buClr>
              <a:buFont typeface="+mj-lt"/>
              <a:buAutoNum type="arabicPeriod" startAt="2"/>
            </a:pPr>
            <a:r>
              <a:rPr lang="en-US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 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Поручень из нержавеющей стали </a:t>
            </a:r>
            <a: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hr-HR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располагается на боковой 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или задней 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стене</a:t>
            </a: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/>
            </a:r>
            <a:b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</a:br>
            <a:r>
              <a:rPr lang="ru-RU" sz="1600" dirty="0" smtClean="0">
                <a:solidFill>
                  <a:srgbClr val="4B5564"/>
                </a:solidFill>
                <a:latin typeface="Arial Narrow" panose="020B0606020202030204" pitchFamily="34" charset="0"/>
              </a:rPr>
              <a:t>кабины лифта</a:t>
            </a:r>
          </a:p>
          <a:p>
            <a:pPr marL="2287588" indent="-342900">
              <a:buClr>
                <a:srgbClr val="00A0F5"/>
              </a:buClr>
              <a:buFont typeface="+mj-lt"/>
              <a:buAutoNum type="arabicPeriod" startAt="2"/>
            </a:pPr>
            <a:endParaRPr lang="ru-RU" sz="1600" dirty="0">
              <a:solidFill>
                <a:srgbClr val="4B5564"/>
              </a:solidFill>
              <a:latin typeface="Arial Narrow" panose="020B0606020202030204" pitchFamily="34" charset="0"/>
            </a:endParaRPr>
          </a:p>
        </p:txBody>
      </p:sp>
      <p:pic>
        <p:nvPicPr>
          <p:cNvPr id="34" name="Picture 2" descr="C:\Users\zhukov02\Dropbox\Thyssenkrupp-MEDIA\Files\Media\Image\Simplyciry\Панели\Tiff\Png\3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6" t="3929" r="37707" b="4961"/>
          <a:stretch/>
        </p:blipFill>
        <p:spPr bwMode="auto">
          <a:xfrm>
            <a:off x="10518983" y="326563"/>
            <a:ext cx="1711045" cy="637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2723756"/>
            <a:ext cx="1080120" cy="11118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28" y="2781300"/>
            <a:ext cx="1068980" cy="1080000"/>
          </a:xfrm>
          <a:prstGeom prst="rect">
            <a:avLst/>
          </a:prstGeom>
        </p:spPr>
      </p:pic>
      <p:sp>
        <p:nvSpPr>
          <p:cNvPr id="14" name="Textplatzhalter 25"/>
          <p:cNvSpPr txBox="1">
            <a:spLocks/>
          </p:cNvSpPr>
          <p:nvPr/>
        </p:nvSpPr>
        <p:spPr>
          <a:xfrm>
            <a:off x="0" y="323763"/>
            <a:ext cx="2958870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sz="3000" dirty="0" err="1"/>
              <a:t>simplycity</a:t>
            </a:r>
            <a:r>
              <a:rPr lang="en-US" sz="3000" dirty="0"/>
              <a:t> 100</a:t>
            </a:r>
          </a:p>
        </p:txBody>
      </p:sp>
      <p:sp>
        <p:nvSpPr>
          <p:cNvPr id="15" name="Textplatzhalter 26"/>
          <p:cNvSpPr txBox="1">
            <a:spLocks/>
          </p:cNvSpPr>
          <p:nvPr/>
        </p:nvSpPr>
        <p:spPr>
          <a:xfrm>
            <a:off x="0" y="1018800"/>
            <a:ext cx="1947952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b" anchorCtr="0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ru-RU" sz="3000" dirty="0" smtClean="0"/>
              <a:t>Дизайн</a:t>
            </a:r>
            <a:endParaRPr lang="en-US" sz="3000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0" y="1713600"/>
            <a:ext cx="5814715" cy="62161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324000" tIns="79200" rIns="324000" bIns="79200" rtlCol="0" anchor="t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TKTypeMedium" panose="020B06060405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000" dirty="0" smtClean="0"/>
              <a:t>Традиционный и практичный</a:t>
            </a:r>
            <a:endParaRPr lang="en-US" sz="3000" dirty="0"/>
          </a:p>
        </p:txBody>
      </p:sp>
      <p:sp>
        <p:nvSpPr>
          <p:cNvPr id="40" name="TextBox 39"/>
          <p:cNvSpPr txBox="1"/>
          <p:nvPr/>
        </p:nvSpPr>
        <p:spPr>
          <a:xfrm>
            <a:off x="1767952" y="4761888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ru-RU" sz="1600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287688" y="4233173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</a:rPr>
              <a:t>2</a:t>
            </a:r>
            <a:endParaRPr lang="ru-RU" sz="1600" dirty="0" err="1" smtClean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569818" y="326563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ru-RU" sz="16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95202" y="506563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ru-RU" sz="16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95202" y="4179395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bg1"/>
                </a:solidFill>
              </a:rPr>
              <a:t>2</a:t>
            </a:r>
            <a:endParaRPr lang="ru-RU" sz="1600" dirty="0" err="1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5962" y="5603889"/>
            <a:ext cx="360000" cy="360000"/>
          </a:xfrm>
          <a:prstGeom prst="ellipse">
            <a:avLst/>
          </a:prstGeom>
          <a:solidFill>
            <a:srgbClr val="00A0F5"/>
          </a:solidFill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ru-RU" sz="1600" dirty="0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9815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5822839"/>
              </p:ext>
            </p:extLst>
          </p:nvPr>
        </p:nvGraphicFramePr>
        <p:xfrm>
          <a:off x="2121" y="2120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02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1" y="2120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200" dirty="0" err="1" smtClean="0">
              <a:ln>
                <a:noFill/>
              </a:ln>
              <a:solidFill>
                <a:schemeClr val="tx1"/>
              </a:solidFill>
              <a:latin typeface="TKTypeMedium" panose="020B0603040202020204" pitchFamily="34" charset="0"/>
              <a:ea typeface="+mj-ea"/>
              <a:cs typeface="+mj-cs"/>
              <a:sym typeface="TKTypeMedium" panose="020B0603040202020204" pitchFamily="34" charset="0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36000" y="259200"/>
            <a:ext cx="4751888" cy="615553"/>
          </a:xfrm>
        </p:spPr>
        <p:txBody>
          <a:bodyPr/>
          <a:lstStyle/>
          <a:p>
            <a:r>
              <a:rPr lang="en-US" dirty="0" smtClean="0"/>
              <a:t>s</a:t>
            </a:r>
            <a:r>
              <a:rPr lang="hr-HR" dirty="0" smtClean="0"/>
              <a:t>impl</a:t>
            </a:r>
            <a:r>
              <a:rPr lang="en-US" dirty="0" err="1" smtClean="0"/>
              <a:t>ycity</a:t>
            </a:r>
            <a:r>
              <a:rPr lang="en-US" dirty="0" smtClean="0"/>
              <a:t> </a:t>
            </a:r>
            <a:r>
              <a:rPr lang="en-US" dirty="0"/>
              <a:t>1</a:t>
            </a:r>
            <a:r>
              <a:rPr lang="en-US" dirty="0" smtClean="0"/>
              <a:t>00</a:t>
            </a:r>
            <a:r>
              <a:rPr lang="de-DE" dirty="0"/>
              <a:t/>
            </a:r>
            <a:br>
              <a:rPr lang="de-DE" dirty="0"/>
            </a:br>
            <a:endParaRPr lang="de-DE" sz="1800" dirty="0">
              <a:solidFill>
                <a:schemeClr val="tx1"/>
              </a:solidFill>
            </a:endParaRPr>
          </a:p>
        </p:txBody>
      </p:sp>
      <p:pic>
        <p:nvPicPr>
          <p:cNvPr id="348163" name="Picture 3" descr="C:\Users\zhukov02\Dropbox\Thyssenkrupp-MEDIA\Files\Media\Image\Simplyciry\18.12.14 Thyssenkrupp - детали JPEG\JPEG\900px\IMG_2347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2" t="7379" r="23903" b="6909"/>
          <a:stretch/>
        </p:blipFill>
        <p:spPr bwMode="auto">
          <a:xfrm>
            <a:off x="8600973" y="2139186"/>
            <a:ext cx="1299191" cy="30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65" name="Picture 5" descr="C:\Users\zhukov02\Dropbox\Thyssenkrupp-MEDIA\Files\Media\Image\Simplyciry\18.12.14 Thyssenkrupp - детали JPEG\JPEG\900px\IMG_2377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" t="6576" r="8146" b="5983"/>
          <a:stretch/>
        </p:blipFill>
        <p:spPr bwMode="auto">
          <a:xfrm>
            <a:off x="175004" y="1844824"/>
            <a:ext cx="3127376" cy="221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"/>
          <a:stretch/>
        </p:blipFill>
        <p:spPr>
          <a:xfrm>
            <a:off x="4223792" y="200"/>
            <a:ext cx="3961971" cy="6286702"/>
          </a:xfrm>
          <a:prstGeom prst="rect">
            <a:avLst/>
          </a:prstGeom>
        </p:spPr>
      </p:pic>
      <p:sp>
        <p:nvSpPr>
          <p:cNvPr id="22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8600973" y="814124"/>
            <a:ext cx="3238407" cy="742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Панель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управления           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лифтом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на 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этаже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(LOP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)</a:t>
            </a:r>
            <a:endParaRPr lang="ru-RU" dirty="0">
              <a:solidFill>
                <a:schemeClr val="bg2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endParaRPr lang="ru-RU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7" t="7073" r="29240" b="7524"/>
          <a:stretch/>
        </p:blipFill>
        <p:spPr>
          <a:xfrm>
            <a:off x="9786629" y="2171059"/>
            <a:ext cx="1061899" cy="2986133"/>
          </a:xfrm>
          <a:prstGeom prst="rect">
            <a:avLst/>
          </a:prstGeom>
        </p:spPr>
      </p:pic>
      <p:sp>
        <p:nvSpPr>
          <p:cNvPr id="28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8628655" y="1497517"/>
            <a:ext cx="1223955" cy="7156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6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Накладная панель</a:t>
            </a:r>
          </a:p>
          <a:p>
            <a:endParaRPr lang="ru-RU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4365104"/>
            <a:ext cx="2984787" cy="1649095"/>
          </a:xfrm>
          <a:prstGeom prst="rect">
            <a:avLst/>
          </a:prstGeom>
        </p:spPr>
      </p:pic>
      <p:sp>
        <p:nvSpPr>
          <p:cNvPr id="35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336000" y="805998"/>
            <a:ext cx="3672408" cy="738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Индикатор положения кабины лифта </a:t>
            </a:r>
            <a:b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ru-RU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на этаже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 Narrow" panose="020B0606020202030204" pitchFamily="34" charset="0"/>
              </a:rPr>
              <a:t> (LIP)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9880635" y="1497517"/>
            <a:ext cx="2220866" cy="7156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Вмонтированная панель</a:t>
            </a:r>
            <a:endParaRPr lang="ru-RU" sz="1600" dirty="0">
              <a:solidFill>
                <a:schemeClr val="tx1"/>
              </a:solidFill>
              <a:latin typeface="Arial Narrow" panose="020B0606020202030204" pitchFamily="34" charset="0"/>
              <a:ea typeface="+mj-ea"/>
              <a:cs typeface="+mj-cs"/>
            </a:endParaRPr>
          </a:p>
          <a:p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8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168052" y="3928946"/>
            <a:ext cx="2903612" cy="357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6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Накладная панель</a:t>
            </a:r>
          </a:p>
          <a:p>
            <a:endParaRPr lang="ru-RU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244525" y="5951500"/>
            <a:ext cx="3003614" cy="3578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6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Вмонтированная </a:t>
            </a:r>
            <a:r>
              <a:rPr lang="ru-RU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панель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00" y="5235963"/>
            <a:ext cx="1080000" cy="1080000"/>
          </a:xfrm>
          <a:prstGeom prst="rect">
            <a:avLst/>
          </a:prstGeom>
        </p:spPr>
      </p:pic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66037"/>
              </p:ext>
            </p:extLst>
          </p:nvPr>
        </p:nvGraphicFramePr>
        <p:xfrm>
          <a:off x="10776520" y="2276872"/>
          <a:ext cx="1324981" cy="2904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03" name="Image" r:id="rId14" imgW="1853640" imgH="4063320" progId="Photoshop.Image.13">
                  <p:embed/>
                </p:oleObj>
              </mc:Choice>
              <mc:Fallback>
                <p:oleObj name="Image" r:id="rId14" imgW="1853640" imgH="4063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776520" y="2276872"/>
                        <a:ext cx="1324981" cy="2904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10998462" y="5189065"/>
            <a:ext cx="1193538" cy="4671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Овальная</a:t>
            </a:r>
            <a:endParaRPr lang="ru-RU" sz="1600" dirty="0">
              <a:solidFill>
                <a:schemeClr val="tx1"/>
              </a:solidFill>
              <a:latin typeface="Arial Narrow" panose="020B0606020202030204" pitchFamily="34" charset="0"/>
              <a:ea typeface="+mj-ea"/>
              <a:cs typeface="+mj-cs"/>
            </a:endParaRPr>
          </a:p>
          <a:p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6" name="Rechteck 7">
            <a:extLst>
              <a:ext uri="{FF2B5EF4-FFF2-40B4-BE49-F238E27FC236}">
                <a16:creationId xmlns:a16="http://schemas.microsoft.com/office/drawing/2014/main" id="{8F9FB6AE-380D-464A-82BE-0824B427CED6}"/>
              </a:ext>
            </a:extLst>
          </p:cNvPr>
          <p:cNvSpPr/>
          <p:nvPr/>
        </p:nvSpPr>
        <p:spPr>
          <a:xfrm>
            <a:off x="9653194" y="5189065"/>
            <a:ext cx="1411681" cy="4671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180000" rtlCol="0" anchor="t" anchorCtr="0"/>
          <a:lstStyle/>
          <a:p>
            <a:r>
              <a:rPr lang="ru-RU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Прямоугольная</a:t>
            </a:r>
            <a:endParaRPr lang="ru-RU" sz="1600" dirty="0">
              <a:solidFill>
                <a:schemeClr val="tx1"/>
              </a:solidFill>
              <a:latin typeface="Arial Narrow" panose="020B0606020202030204" pitchFamily="34" charset="0"/>
              <a:ea typeface="+mj-ea"/>
              <a:cs typeface="+mj-cs"/>
            </a:endParaRPr>
          </a:p>
          <a:p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87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/&gt;&lt;m_precDefaultYear/&gt;&lt;m_precDefaultQuarter/&gt;&lt;m_precDefaultMonth/&gt;&lt;m_precDefaultWeek/&gt;&lt;m_precDefaultDay/&gt;&lt;m_mruColor&gt;&lt;m_vecMRU length=&quot;2&quot;&gt;&lt;elem m_fUsage=&quot;1.00000000000000000000E+000&quot;&gt;&lt;m_msothmcolidx val=&quot;0&quot;/&gt;&lt;m_rgb r=&quot;0&quot; g=&quot;a0&quot; b=&quot;f5&quot;/&gt;&lt;m_ppcolschidx tagver0=&quot;23004&quot; tagname0=&quot;m_ppcolschidxUNRECOGNIZED&quot; val=&quot;0&quot;/&gt;&lt;m_nBrightness val=&quot;0&quot;/&gt;&lt;/elem&gt;&lt;elem m_fUsage=&quot;9.00000000000000020000E-001&quot;&gt;&lt;m_msothmcolidx val=&quot;0&quot;/&gt;&lt;m_rgb r=&quot;0&quot; g=&quot;78&quot; b=&quot;dc&quot;/&gt;&lt;m_ppcolschidx tagver0=&quot;23004&quot; tagname0=&quot;m_ppcolschidxUNRECOGNIZED&quot; val=&quot;0&quot;/&gt;&lt;m_nBrightness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JeqX8CSYaKnFToaR37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51119_PPT_Master_short_16 9_en">
  <a:themeElements>
    <a:clrScheme name="thyssenkrupp">
      <a:dk1>
        <a:srgbClr val="4B5564"/>
      </a:dk1>
      <a:lt1>
        <a:srgbClr val="FFFFFF"/>
      </a:lt1>
      <a:dk2>
        <a:srgbClr val="B0BAC4"/>
      </a:dk2>
      <a:lt2>
        <a:srgbClr val="78879B"/>
      </a:lt2>
      <a:accent1>
        <a:srgbClr val="D9DEE8"/>
      </a:accent1>
      <a:accent2>
        <a:srgbClr val="003C7D"/>
      </a:accent2>
      <a:accent3>
        <a:srgbClr val="0078DC"/>
      </a:accent3>
      <a:accent4>
        <a:srgbClr val="74C4EF"/>
      </a:accent4>
      <a:accent5>
        <a:srgbClr val="00A0F5"/>
      </a:accent5>
      <a:accent6>
        <a:srgbClr val="FFB400"/>
      </a:accent6>
      <a:hlink>
        <a:srgbClr val="4B5564"/>
      </a:hlink>
      <a:folHlink>
        <a:srgbClr val="9FAAB8"/>
      </a:folHlink>
    </a:clrScheme>
    <a:fontScheme name="tk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1600" dirty="0" err="1" smtClean="0">
            <a:ln>
              <a:noFill/>
            </a:ln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>
          <a:lnSpc>
            <a:spcPct val="90000"/>
          </a:lnSpc>
          <a:spcBef>
            <a:spcPts val="600"/>
          </a:spcBef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151119_PPT_Master_short_16 9_en</Template>
  <TotalTime>9408</TotalTime>
  <Words>585</Words>
  <Application>Microsoft Office PowerPoint</Application>
  <PresentationFormat>Широкоэкранный</PresentationFormat>
  <Paragraphs>215</Paragraphs>
  <Slides>18</Slides>
  <Notes>18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Arial</vt:lpstr>
      <vt:lpstr>Arial Narrow</vt:lpstr>
      <vt:lpstr>Calibri</vt:lpstr>
      <vt:lpstr>Tahoma</vt:lpstr>
      <vt:lpstr>Times New Roman</vt:lpstr>
      <vt:lpstr>TKTypeMedium</vt:lpstr>
      <vt:lpstr>TKTypeRegular</vt:lpstr>
      <vt:lpstr>Trebuchet MS</vt:lpstr>
      <vt:lpstr>151119_PPT_Master_short_16 9_en</vt:lpstr>
      <vt:lpstr>Слайд think-cell</vt:lpstr>
      <vt:lpstr>Image</vt:lpstr>
      <vt:lpstr>thyssenkrupp Elevator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simplycity 100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simplycity 200 </vt:lpstr>
      <vt:lpstr>Презентация PowerPoint</vt:lpstr>
      <vt:lpstr>Презентация PowerPoint</vt:lpstr>
    </vt:vector>
  </TitlesOfParts>
  <Company>ThyssenKrupp IT Services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</dc:title>
  <dc:creator>Sondermann, Pia</dc:creator>
  <cp:lastModifiedBy>Zhukova, Elena</cp:lastModifiedBy>
  <cp:revision>634</cp:revision>
  <cp:lastPrinted>2019-02-21T11:15:15Z</cp:lastPrinted>
  <dcterms:created xsi:type="dcterms:W3CDTF">2015-11-25T12:09:33Z</dcterms:created>
  <dcterms:modified xsi:type="dcterms:W3CDTF">2020-09-14T10:43:39Z</dcterms:modified>
</cp:coreProperties>
</file>